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9" r:id="rId5"/>
    <p:sldId id="277" r:id="rId6"/>
    <p:sldId id="305" r:id="rId7"/>
    <p:sldId id="300" r:id="rId8"/>
    <p:sldId id="278" r:id="rId9"/>
    <p:sldId id="279" r:id="rId10"/>
    <p:sldId id="304" r:id="rId11"/>
    <p:sldId id="322" r:id="rId12"/>
    <p:sldId id="323" r:id="rId13"/>
    <p:sldId id="318" r:id="rId14"/>
    <p:sldId id="326" r:id="rId15"/>
    <p:sldId id="327" r:id="rId16"/>
    <p:sldId id="330" r:id="rId17"/>
    <p:sldId id="331" r:id="rId18"/>
    <p:sldId id="315" r:id="rId19"/>
    <p:sldId id="297" r:id="rId20"/>
    <p:sldId id="306" r:id="rId21"/>
    <p:sldId id="314" r:id="rId22"/>
    <p:sldId id="309" r:id="rId23"/>
    <p:sldId id="301" r:id="rId24"/>
    <p:sldId id="281" r:id="rId25"/>
    <p:sldId id="282" r:id="rId26"/>
    <p:sldId id="332" r:id="rId27"/>
    <p:sldId id="333" r:id="rId28"/>
    <p:sldId id="302" r:id="rId29"/>
    <p:sldId id="283" r:id="rId30"/>
    <p:sldId id="334" r:id="rId31"/>
    <p:sldId id="284" r:id="rId32"/>
    <p:sldId id="335" r:id="rId33"/>
    <p:sldId id="336" r:id="rId34"/>
    <p:sldId id="337" r:id="rId35"/>
    <p:sldId id="338" r:id="rId36"/>
    <p:sldId id="303" r:id="rId37"/>
    <p:sldId id="285" r:id="rId38"/>
    <p:sldId id="286" r:id="rId39"/>
    <p:sldId id="288" r:id="rId40"/>
    <p:sldId id="289" r:id="rId41"/>
  </p:sldIdLst>
  <p:sldSz cx="18288000" cy="10287000"/>
  <p:notesSz cx="6858000" cy="9144000"/>
  <p:embeddedFontLst>
    <p:embeddedFont>
      <p:font typeface="Cafe24 Dangdanghae" pitchFamily="2" charset="-127"/>
      <p:regular r:id="rId43"/>
    </p:embeddedFont>
    <p:embeddedFont>
      <p:font typeface="Pretendard Bold" panose="02000803000000020004" pitchFamily="2" charset="-127"/>
      <p:bold r:id="rId44"/>
    </p:embeddedFont>
    <p:embeddedFont>
      <p:font typeface="Pretendard Regular" panose="02000503000000020004" pitchFamily="2" charset="-127"/>
      <p:regular r:id="rId45"/>
    </p:embeddedFont>
    <p:embeddedFont>
      <p:font typeface="SB AggroOTF Light" panose="02020503020101020101" pitchFamily="18" charset="-127"/>
      <p:regular r:id="rId46"/>
    </p:embeddedFont>
    <p:embeddedFont>
      <p:font typeface="맑은 고딕" panose="020B0503020000020004" pitchFamily="34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554" autoAdjust="0"/>
    <p:restoredTop sz="94717" autoAdjust="0"/>
  </p:normalViewPr>
  <p:slideViewPr>
    <p:cSldViewPr>
      <p:cViewPr>
        <p:scale>
          <a:sx n="48" d="100"/>
          <a:sy n="48" d="100"/>
        </p:scale>
        <p:origin x="184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71221-D0C8-244D-80F6-79A375589046}" type="datetimeFigureOut">
              <a:rPr kumimoji="1" lang="ko-KR" altLang="en-US" smtClean="0"/>
              <a:t>2025. 1. 26.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81FD8-6C3E-0C4C-95C8-E006E5AB74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57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72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B526-C6C3-44E2-619A-889B0148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65783E-C1FD-09B8-1B78-E3FF2830E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60828C-0FFD-BAEE-4993-E41B3348F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DD22D-CA3A-48F3-9D51-DF4CAED5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105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57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936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81FD8-6C3E-0C4C-95C8-E006E5AB741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0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1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1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kosis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15748000" cy="473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2700" y="8191500"/>
            <a:ext cx="3975100" cy="4381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657EA7"/>
                </a:solidFill>
                <a:latin typeface="Cafe24 Dangdanghae"/>
              </a:rPr>
              <a:t>2025</a:t>
            </a:r>
            <a:r>
              <a:rPr lang="ko-KR" altLang="en-US" sz="2800" b="0" i="0" u="none" strike="noStrike" dirty="0">
                <a:solidFill>
                  <a:srgbClr val="657EA7"/>
                </a:solidFill>
                <a:latin typeface="Cafe24 Dangdanghae"/>
              </a:rPr>
              <a:t>년 </a:t>
            </a:r>
            <a:r>
              <a:rPr lang="en-US" altLang="ko-KR" sz="2800" dirty="0">
                <a:solidFill>
                  <a:srgbClr val="657EA7"/>
                </a:solidFill>
                <a:latin typeface="Cafe24 Dangdanghae"/>
              </a:rPr>
              <a:t>01</a:t>
            </a:r>
            <a:r>
              <a:rPr lang="ko-KR" altLang="en-US" sz="2800" dirty="0">
                <a:solidFill>
                  <a:srgbClr val="657EA7"/>
                </a:solidFill>
                <a:latin typeface="Cafe24 Dangdanghae"/>
              </a:rPr>
              <a:t>월 </a:t>
            </a:r>
            <a:r>
              <a:rPr lang="en-US" altLang="ko-KR" sz="2800" dirty="0">
                <a:solidFill>
                  <a:srgbClr val="657EA7"/>
                </a:solidFill>
                <a:latin typeface="Cafe24 Dangdanghae"/>
              </a:rPr>
              <a:t>27</a:t>
            </a:r>
            <a:r>
              <a:rPr lang="ko-KR" altLang="en-US" sz="2800" dirty="0">
                <a:solidFill>
                  <a:srgbClr val="657EA7"/>
                </a:solidFill>
                <a:latin typeface="Cafe24 Dangdanghae"/>
              </a:rPr>
              <a:t>일 월요일</a:t>
            </a:r>
            <a:endParaRPr lang="ko-KR" sz="28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7300" y="6451600"/>
            <a:ext cx="15494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400" b="0" i="0" u="none" strike="noStrike" dirty="0" err="1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스마트팩토리혁신을</a:t>
            </a:r>
            <a:r>
              <a:rPr lang="ko-KR" altLang="en-US" sz="3400" b="0" i="0" u="none" strike="noStrike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 위한 </a:t>
            </a:r>
            <a:r>
              <a:rPr lang="en-US" altLang="ko-KR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AI</a:t>
            </a:r>
            <a:r>
              <a:rPr lang="ko-KR" altLang="en-US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 솔루션 개발자 양성과정</a:t>
            </a:r>
            <a:endParaRPr lang="en-US" altLang="ko-KR" sz="3400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  <a:p>
            <a:pPr lvl="0" algn="l">
              <a:lnSpc>
                <a:spcPct val="99600"/>
              </a:lnSpc>
            </a:pPr>
            <a:endParaRPr lang="en-US" altLang="ko-KR" sz="3400" b="0" i="0" u="none" strike="noStrike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400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임세현</a:t>
            </a:r>
            <a:endParaRPr lang="ko-KR" sz="3400" b="0" i="0" u="none" strike="noStrike" dirty="0">
              <a:solidFill>
                <a:schemeClr val="accent1">
                  <a:lumMod val="75000"/>
                </a:schemeClr>
              </a:solidFill>
              <a:ea typeface="Cafe24 Dangdangha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5400" y="1765300"/>
            <a:ext cx="146050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>
                <a:solidFill>
                  <a:schemeClr val="tx2"/>
                </a:solidFill>
                <a:ea typeface="Cafe24 Dangdanghae"/>
              </a:rPr>
              <a:t>흡연과 금연의 줄다리기</a:t>
            </a:r>
            <a:endParaRPr lang="ko-KR" sz="10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8" name="그래픽 17" descr="지속적인 개선 단색으로 채워진">
            <a:extLst>
              <a:ext uri="{FF2B5EF4-FFF2-40B4-BE49-F238E27FC236}">
                <a16:creationId xmlns:a16="http://schemas.microsoft.com/office/drawing/2014/main" id="{D155021E-163A-0968-367C-7CD3C832A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9200" y="3314700"/>
            <a:ext cx="23368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7EDF1-03A4-7765-EB76-F619815C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61B0AB-1D1C-9AF8-3C2F-E5358973E9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84AB016-9630-3609-5DF1-85D2AC0C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053BE8-E429-0AA9-74B8-066177913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10C777-F64E-4E1B-D9F9-42302FE8B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575FAD2-C34D-6E3D-8411-BE68B69EFFA2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5A92D616-8DFB-C5E3-1DE9-02324155C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DD90279C-DB4F-82C8-1EF3-373785DD5599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데이터 병합과 추출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0436C000-BBA1-BAE4-C1DC-D8BF3733EDE0}"/>
              </a:ext>
            </a:extLst>
          </p:cNvPr>
          <p:cNvSpPr txBox="1"/>
          <p:nvPr/>
        </p:nvSpPr>
        <p:spPr>
          <a:xfrm>
            <a:off x="990600" y="2204199"/>
            <a:ext cx="70866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서울특별시 서대문구 실외흡연실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584372CC-A381-8207-D3AD-26C89A437F2B}"/>
              </a:ext>
            </a:extLst>
          </p:cNvPr>
          <p:cNvSpPr txBox="1"/>
          <p:nvPr/>
        </p:nvSpPr>
        <p:spPr>
          <a:xfrm>
            <a:off x="990600" y="6207748"/>
            <a:ext cx="70866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서울특별시 서대문구 흡연시설 현황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9137494-B699-8C7A-D8C8-43AED1551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04961"/>
              </p:ext>
            </p:extLst>
          </p:nvPr>
        </p:nvGraphicFramePr>
        <p:xfrm>
          <a:off x="915668" y="2813799"/>
          <a:ext cx="7161149" cy="269851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315095">
                  <a:extLst>
                    <a:ext uri="{9D8B030D-6E8A-4147-A177-3AD203B41FA5}">
                      <a16:colId xmlns:a16="http://schemas.microsoft.com/office/drawing/2014/main" val="2471007367"/>
                    </a:ext>
                  </a:extLst>
                </a:gridCol>
                <a:gridCol w="988362">
                  <a:extLst>
                    <a:ext uri="{9D8B030D-6E8A-4147-A177-3AD203B41FA5}">
                      <a16:colId xmlns:a16="http://schemas.microsoft.com/office/drawing/2014/main" val="2352936329"/>
                    </a:ext>
                  </a:extLst>
                </a:gridCol>
                <a:gridCol w="1181155">
                  <a:extLst>
                    <a:ext uri="{9D8B030D-6E8A-4147-A177-3AD203B41FA5}">
                      <a16:colId xmlns:a16="http://schemas.microsoft.com/office/drawing/2014/main" val="1395669866"/>
                    </a:ext>
                  </a:extLst>
                </a:gridCol>
                <a:gridCol w="2123454">
                  <a:extLst>
                    <a:ext uri="{9D8B030D-6E8A-4147-A177-3AD203B41FA5}">
                      <a16:colId xmlns:a16="http://schemas.microsoft.com/office/drawing/2014/main" val="2713417041"/>
                    </a:ext>
                  </a:extLst>
                </a:gridCol>
                <a:gridCol w="1016339">
                  <a:extLst>
                    <a:ext uri="{9D8B030D-6E8A-4147-A177-3AD203B41FA5}">
                      <a16:colId xmlns:a16="http://schemas.microsoft.com/office/drawing/2014/main" val="2797076793"/>
                    </a:ext>
                  </a:extLst>
                </a:gridCol>
                <a:gridCol w="1536744">
                  <a:extLst>
                    <a:ext uri="{9D8B030D-6E8A-4147-A177-3AD203B41FA5}">
                      <a16:colId xmlns:a16="http://schemas.microsoft.com/office/drawing/2014/main" val="2588217778"/>
                    </a:ext>
                  </a:extLst>
                </a:gridCol>
              </a:tblGrid>
              <a:tr h="494525">
                <a:tc>
                  <a:txBody>
                    <a:bodyPr/>
                    <a:lstStyle/>
                    <a:p>
                      <a:pPr algn="r" fontAlgn="ctr"/>
                      <a:endParaRPr lang="ko-KR" altLang="en-US" sz="16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dirty="0">
                          <a:effectLst/>
                        </a:rPr>
                        <a:t>자치구명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 dirty="0">
                          <a:effectLst/>
                        </a:rPr>
                        <a:t>시설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시설형태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1">
                          <a:effectLst/>
                        </a:rPr>
                        <a:t>규모</a:t>
                      </a:r>
                      <a:r>
                        <a:rPr lang="en-US" altLang="ko-KR" sz="1600" b="1">
                          <a:effectLst/>
                        </a:rPr>
                        <a:t>(</a:t>
                      </a:r>
                      <a:r>
                        <a:rPr lang="ko-KR" altLang="en-US" sz="1600" b="1">
                          <a:effectLst/>
                        </a:rPr>
                        <a:t>제곱미터</a:t>
                      </a:r>
                      <a:r>
                        <a:rPr lang="en-US" altLang="ko-KR" sz="1600" b="1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31031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지오영빌딩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성산로</a:t>
                      </a:r>
                      <a:r>
                        <a:rPr lang="en-US" altLang="ko-KR" sz="1600">
                          <a:effectLst/>
                        </a:rPr>
                        <a:t>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328390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유인빌딩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신촌로</a:t>
                      </a:r>
                      <a:r>
                        <a:rPr lang="en-US" altLang="ko-KR" sz="1600">
                          <a:effectLst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192304"/>
                  </a:ext>
                </a:extLst>
              </a:tr>
              <a:tr h="7064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신촌빌딩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서울특별시 서대문구 신촌로</a:t>
                      </a:r>
                      <a:r>
                        <a:rPr lang="en-US" altLang="ko-KR" sz="1600">
                          <a:effectLst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836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0CFE20-321A-3E18-ED86-6AD71A19C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76716"/>
              </p:ext>
            </p:extLst>
          </p:nvPr>
        </p:nvGraphicFramePr>
        <p:xfrm>
          <a:off x="931333" y="6819264"/>
          <a:ext cx="7145867" cy="2058036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05099">
                  <a:extLst>
                    <a:ext uri="{9D8B030D-6E8A-4147-A177-3AD203B41FA5}">
                      <a16:colId xmlns:a16="http://schemas.microsoft.com/office/drawing/2014/main" val="2579716697"/>
                    </a:ext>
                  </a:extLst>
                </a:gridCol>
                <a:gridCol w="1157341">
                  <a:extLst>
                    <a:ext uri="{9D8B030D-6E8A-4147-A177-3AD203B41FA5}">
                      <a16:colId xmlns:a16="http://schemas.microsoft.com/office/drawing/2014/main" val="1212176057"/>
                    </a:ext>
                  </a:extLst>
                </a:gridCol>
                <a:gridCol w="1387467">
                  <a:extLst>
                    <a:ext uri="{9D8B030D-6E8A-4147-A177-3AD203B41FA5}">
                      <a16:colId xmlns:a16="http://schemas.microsoft.com/office/drawing/2014/main" val="2156474174"/>
                    </a:ext>
                  </a:extLst>
                </a:gridCol>
                <a:gridCol w="1277198">
                  <a:extLst>
                    <a:ext uri="{9D8B030D-6E8A-4147-A177-3AD203B41FA5}">
                      <a16:colId xmlns:a16="http://schemas.microsoft.com/office/drawing/2014/main" val="1348938218"/>
                    </a:ext>
                  </a:extLst>
                </a:gridCol>
                <a:gridCol w="1157341">
                  <a:extLst>
                    <a:ext uri="{9D8B030D-6E8A-4147-A177-3AD203B41FA5}">
                      <a16:colId xmlns:a16="http://schemas.microsoft.com/office/drawing/2014/main" val="1704505902"/>
                    </a:ext>
                  </a:extLst>
                </a:gridCol>
                <a:gridCol w="1761421">
                  <a:extLst>
                    <a:ext uri="{9D8B030D-6E8A-4147-A177-3AD203B41FA5}">
                      <a16:colId xmlns:a16="http://schemas.microsoft.com/office/drawing/2014/main" val="3586679120"/>
                    </a:ext>
                  </a:extLst>
                </a:gridCol>
              </a:tblGrid>
              <a:tr h="514509">
                <a:tc>
                  <a:txBody>
                    <a:bodyPr/>
                    <a:lstStyle/>
                    <a:p>
                      <a:pPr algn="r" fontAlgn="ctr"/>
                      <a:endParaRPr lang="ko-KR" alt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자치구명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시설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>
                          <a:effectLst/>
                        </a:rPr>
                        <a:t>시설형태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</a:rPr>
                        <a:t>규모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ko-KR" altLang="en-US" b="1" dirty="0">
                          <a:effectLst/>
                        </a:rPr>
                        <a:t>제곱미터</a:t>
                      </a:r>
                      <a:r>
                        <a:rPr lang="en-US" altLang="ko-KR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02600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지오영빌딩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성산로</a:t>
                      </a:r>
                      <a:r>
                        <a:rPr lang="en-US" altLang="ko-KR">
                          <a:effectLst/>
                        </a:rPr>
                        <a:t>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549745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유인빌딩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신촌로</a:t>
                      </a:r>
                      <a:r>
                        <a:rPr lang="en-US" altLang="ko-KR">
                          <a:effectLst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43512"/>
                  </a:ext>
                </a:extLst>
              </a:tr>
              <a:tr h="5145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신촌빌딩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신촌로</a:t>
                      </a:r>
                      <a:r>
                        <a:rPr lang="en-US" altLang="ko-KR">
                          <a:effectLst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개방형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75972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0A6009-3E5B-B7E2-2A80-15EB9CDF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28271"/>
              </p:ext>
            </p:extLst>
          </p:nvPr>
        </p:nvGraphicFramePr>
        <p:xfrm>
          <a:off x="9306964" y="3156667"/>
          <a:ext cx="7380835" cy="5568233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301343">
                  <a:extLst>
                    <a:ext uri="{9D8B030D-6E8A-4147-A177-3AD203B41FA5}">
                      <a16:colId xmlns:a16="http://schemas.microsoft.com/office/drawing/2014/main" val="3012807463"/>
                    </a:ext>
                  </a:extLst>
                </a:gridCol>
                <a:gridCol w="995565">
                  <a:extLst>
                    <a:ext uri="{9D8B030D-6E8A-4147-A177-3AD203B41FA5}">
                      <a16:colId xmlns:a16="http://schemas.microsoft.com/office/drawing/2014/main" val="1794219286"/>
                    </a:ext>
                  </a:extLst>
                </a:gridCol>
                <a:gridCol w="1592134">
                  <a:extLst>
                    <a:ext uri="{9D8B030D-6E8A-4147-A177-3AD203B41FA5}">
                      <a16:colId xmlns:a16="http://schemas.microsoft.com/office/drawing/2014/main" val="2782160373"/>
                    </a:ext>
                  </a:extLst>
                </a:gridCol>
                <a:gridCol w="1978665">
                  <a:extLst>
                    <a:ext uri="{9D8B030D-6E8A-4147-A177-3AD203B41FA5}">
                      <a16:colId xmlns:a16="http://schemas.microsoft.com/office/drawing/2014/main" val="3645234016"/>
                    </a:ext>
                  </a:extLst>
                </a:gridCol>
                <a:gridCol w="995565">
                  <a:extLst>
                    <a:ext uri="{9D8B030D-6E8A-4147-A177-3AD203B41FA5}">
                      <a16:colId xmlns:a16="http://schemas.microsoft.com/office/drawing/2014/main" val="2455856592"/>
                    </a:ext>
                  </a:extLst>
                </a:gridCol>
                <a:gridCol w="1517563">
                  <a:extLst>
                    <a:ext uri="{9D8B030D-6E8A-4147-A177-3AD203B41FA5}">
                      <a16:colId xmlns:a16="http://schemas.microsoft.com/office/drawing/2014/main" val="467222842"/>
                    </a:ext>
                  </a:extLst>
                </a:gridCol>
              </a:tblGrid>
              <a:tr h="546520">
                <a:tc>
                  <a:txBody>
                    <a:bodyPr/>
                    <a:lstStyle/>
                    <a:p>
                      <a:pPr algn="r" fontAlgn="ctr"/>
                      <a:endParaRPr lang="ko-KR" altLang="en-US" sz="1400" b="1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자치구명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시설 구분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주소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시설형태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1">
                          <a:effectLst/>
                        </a:rPr>
                        <a:t>규모</a:t>
                      </a:r>
                      <a:r>
                        <a:rPr lang="en-US" altLang="ko-KR" sz="1400" b="1">
                          <a:effectLst/>
                        </a:rPr>
                        <a:t>(</a:t>
                      </a:r>
                      <a:r>
                        <a:rPr lang="ko-KR" altLang="en-US" sz="1400" b="1">
                          <a:effectLst/>
                        </a:rPr>
                        <a:t>제곱미터</a:t>
                      </a:r>
                      <a:r>
                        <a:rPr lang="en-US" altLang="ko-KR" sz="1400" b="1">
                          <a:effectLst/>
                        </a:rPr>
                        <a:t>)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995287537"/>
                  </a:ext>
                </a:extLst>
              </a:tr>
              <a:tr h="72125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0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지오영빌딩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서울특별시 서대문구 성산로</a:t>
                      </a:r>
                      <a:r>
                        <a:rPr lang="en-US" altLang="ko-KR" sz="1400">
                          <a:effectLst/>
                        </a:rPr>
                        <a:t>321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54249382"/>
                  </a:ext>
                </a:extLst>
              </a:tr>
              <a:tr h="5465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서대문우체국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성산로</a:t>
                      </a:r>
                      <a:r>
                        <a:rPr lang="en-US" altLang="ko-KR" sz="1400" dirty="0">
                          <a:effectLst/>
                        </a:rPr>
                        <a:t>20</a:t>
                      </a:r>
                      <a:r>
                        <a:rPr lang="ko-KR" altLang="en-US" sz="1400" dirty="0">
                          <a:effectLst/>
                        </a:rPr>
                        <a:t>길 </a:t>
                      </a:r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743183034"/>
                  </a:ext>
                </a:extLst>
              </a:tr>
              <a:tr h="4758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dirty="0">
                          <a:effectLst/>
                        </a:rPr>
                        <a:t>상수도사업본부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서소문로</a:t>
                      </a:r>
                      <a:r>
                        <a:rPr lang="en-US" altLang="ko-KR" sz="1400">
                          <a:effectLst/>
                        </a:rPr>
                        <a:t>51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657037476"/>
                  </a:ext>
                </a:extLst>
              </a:tr>
              <a:tr h="469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명지전문대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가좌로</a:t>
                      </a:r>
                      <a:r>
                        <a:rPr lang="en-US" altLang="ko-KR" sz="1400">
                          <a:effectLst/>
                        </a:rPr>
                        <a:t>134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12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691741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4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서대문경찰서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통일로</a:t>
                      </a:r>
                      <a:r>
                        <a:rPr lang="en-US" altLang="ko-KR" sz="1400">
                          <a:effectLst/>
                        </a:rPr>
                        <a:t>113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3432105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5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서대문소방서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연희로</a:t>
                      </a:r>
                      <a:r>
                        <a:rPr lang="en-US" altLang="ko-KR" sz="1400">
                          <a:effectLst/>
                        </a:rPr>
                        <a:t>182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25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9342266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6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지오영빌딩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성산로</a:t>
                      </a:r>
                      <a:r>
                        <a:rPr lang="en-US" altLang="ko-KR" sz="1400">
                          <a:effectLst/>
                        </a:rPr>
                        <a:t>321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22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7406125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7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유인빌딩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신촌로</a:t>
                      </a:r>
                      <a:r>
                        <a:rPr lang="en-US" altLang="ko-KR" sz="1400">
                          <a:effectLst/>
                        </a:rPr>
                        <a:t>183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237291513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8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신촌빌딩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신촌로</a:t>
                      </a:r>
                      <a:r>
                        <a:rPr lang="en-US" altLang="ko-KR" sz="1400">
                          <a:effectLst/>
                        </a:rPr>
                        <a:t>73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13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70227775"/>
                  </a:ext>
                </a:extLst>
              </a:tr>
              <a:tr h="446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9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서대문구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대림통상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연희로</a:t>
                      </a:r>
                      <a:r>
                        <a:rPr lang="en-US" altLang="ko-KR" sz="1400">
                          <a:effectLst/>
                        </a:rPr>
                        <a:t>142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>
                          <a:effectLst/>
                        </a:rPr>
                        <a:t>개방형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30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3778728329"/>
                  </a:ext>
                </a:extLst>
              </a:tr>
            </a:tbl>
          </a:graphicData>
        </a:graphic>
      </p:graphicFrame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91888A1-B24A-4E3A-AC26-4CE1077DBBE1}"/>
              </a:ext>
            </a:extLst>
          </p:cNvPr>
          <p:cNvSpPr/>
          <p:nvPr/>
        </p:nvSpPr>
        <p:spPr>
          <a:xfrm rot="5400000">
            <a:off x="8346006" y="5412306"/>
            <a:ext cx="844550" cy="59903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B047B7-56C9-4D65-990D-B061AACA62ED}"/>
              </a:ext>
            </a:extLst>
          </p:cNvPr>
          <p:cNvSpPr txBox="1"/>
          <p:nvPr/>
        </p:nvSpPr>
        <p:spPr>
          <a:xfrm>
            <a:off x="9525000" y="2550148"/>
            <a:ext cx="2667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900" b="1" dirty="0">
                <a:solidFill>
                  <a:srgbClr val="657EA7"/>
                </a:solidFill>
                <a:ea typeface="Cafe24 Dangdanghae"/>
              </a:rPr>
              <a:t>최종 활용 데이터</a:t>
            </a:r>
            <a:endParaRPr lang="en-US" altLang="ko-KR" sz="2900" b="1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133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양천구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195AECD2-4ABC-4EB0-97B3-AED8362A7F85}"/>
              </a:ext>
            </a:extLst>
          </p:cNvPr>
          <p:cNvSpPr txBox="1"/>
          <p:nvPr/>
        </p:nvSpPr>
        <p:spPr>
          <a:xfrm>
            <a:off x="10484196" y="4860868"/>
            <a:ext cx="6049315" cy="127323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흡연민원건수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흡연단속건수 및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실내 금연구역 개수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실외 금연구역 개수 별 상관관계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2B8265-097D-4A09-9BF9-FD34C647E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585" y="2073332"/>
            <a:ext cx="6735115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461902-3D7E-40E1-9F46-44586D70C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399" y="6743700"/>
            <a:ext cx="6773220" cy="1781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E6739B-9A58-4CB1-94AB-7218AD862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14251"/>
            <a:ext cx="9211961" cy="4467849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E574889-88BF-4179-8BD1-61E3B2FD2208}"/>
              </a:ext>
            </a:extLst>
          </p:cNvPr>
          <p:cNvSpPr/>
          <p:nvPr/>
        </p:nvSpPr>
        <p:spPr>
          <a:xfrm rot="16200000">
            <a:off x="9369540" y="2473437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F142C54-560F-4724-8535-CD950C8556FE}"/>
              </a:ext>
            </a:extLst>
          </p:cNvPr>
          <p:cNvSpPr txBox="1"/>
          <p:nvPr/>
        </p:nvSpPr>
        <p:spPr>
          <a:xfrm>
            <a:off x="9869423" y="2395278"/>
            <a:ext cx="1410800" cy="46222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70949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1FF8DC-DB09-40CC-8EB6-BF1B0E15A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044" y="2933700"/>
            <a:ext cx="12674602" cy="51054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02135290-95A4-43C0-A20F-FEB9E9C21F29}"/>
              </a:ext>
            </a:extLst>
          </p:cNvPr>
          <p:cNvSpPr txBox="1"/>
          <p:nvPr/>
        </p:nvSpPr>
        <p:spPr>
          <a:xfrm>
            <a:off x="6043138" y="8562560"/>
            <a:ext cx="5478413" cy="46713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연도별 흡연민원건수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7411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32DE3480-9CAE-4F25-AAE7-E6F20F9D0320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마포구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중랑구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송파구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C9417B-B175-4CBE-9387-DA4E223F8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857500"/>
            <a:ext cx="8285605" cy="6019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8CFB9E-880F-486B-8207-810C9E47C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455" y="2781300"/>
            <a:ext cx="5091345" cy="2659479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9E2B04C-21B7-47C1-BD61-80F7B9E605AA}"/>
              </a:ext>
            </a:extLst>
          </p:cNvPr>
          <p:cNvSpPr/>
          <p:nvPr/>
        </p:nvSpPr>
        <p:spPr>
          <a:xfrm rot="5400000">
            <a:off x="7432621" y="7280381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F638CA1-ACE3-42EC-B877-9988591DBAE9}"/>
              </a:ext>
            </a:extLst>
          </p:cNvPr>
          <p:cNvSpPr txBox="1"/>
          <p:nvPr/>
        </p:nvSpPr>
        <p:spPr>
          <a:xfrm>
            <a:off x="2076203" y="6751366"/>
            <a:ext cx="5221574" cy="13639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전체 흡연민원건수와 흡연단속건수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IQR</a:t>
            </a:r>
          </a:p>
          <a:p>
            <a:pPr lvl="0" algn="ctr">
              <a:lnSpc>
                <a:spcPct val="99600"/>
              </a:lnSpc>
            </a:pP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중앙값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사분위수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이상치 확인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71171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0377AD-FA15-4253-AFED-A20FA360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713" y="2552700"/>
            <a:ext cx="8424487" cy="6365818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86BCF539-42F4-4B47-9B17-209AD8278748}"/>
              </a:ext>
            </a:extLst>
          </p:cNvPr>
          <p:cNvSpPr txBox="1"/>
          <p:nvPr/>
        </p:nvSpPr>
        <p:spPr>
          <a:xfrm>
            <a:off x="1348050" y="5295900"/>
            <a:ext cx="5792918" cy="5334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흡연민원건수 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2108B547-AE5D-DAE8-CEF6-9A3AE1248D3C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동작구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관악구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057099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단속 내역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73C5B0-9306-476F-AECB-B39707CE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619317"/>
            <a:ext cx="3425190" cy="6282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AB6131-A17D-464F-ADBA-B11DF77CC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739" y="2934656"/>
            <a:ext cx="11654661" cy="4542276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4FAFD65E-0C88-4992-9851-B6E0834FFC34}"/>
              </a:ext>
            </a:extLst>
          </p:cNvPr>
          <p:cNvSpPr txBox="1"/>
          <p:nvPr/>
        </p:nvSpPr>
        <p:spPr>
          <a:xfrm>
            <a:off x="8534400" y="8115300"/>
            <a:ext cx="5609430" cy="58364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연도별 흡연민원건수 및 흡연단속건수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6282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23DF33-B987-49B0-AD24-73C6FB7A3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540170"/>
            <a:ext cx="5867400" cy="23332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1A6401-E735-4117-B636-4B7CF48DA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899" y="7320012"/>
            <a:ext cx="14351000" cy="14048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FC4FB7-6EB7-4F6D-AB8A-B9410F68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3546408"/>
            <a:ext cx="6999705" cy="2333235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B77D5B60-FE51-47AB-A5FB-8080658B5080}"/>
              </a:ext>
            </a:extLst>
          </p:cNvPr>
          <p:cNvSpPr txBox="1"/>
          <p:nvPr/>
        </p:nvSpPr>
        <p:spPr>
          <a:xfrm>
            <a:off x="1800101" y="2903423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0EF5201-576B-49F5-A443-50F943AB63AB}"/>
              </a:ext>
            </a:extLst>
          </p:cNvPr>
          <p:cNvSpPr txBox="1"/>
          <p:nvPr/>
        </p:nvSpPr>
        <p:spPr>
          <a:xfrm>
            <a:off x="10291053" y="2903423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변환 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7D5422E9-8EEE-4469-A8F5-608417670E3B}"/>
              </a:ext>
            </a:extLst>
          </p:cNvPr>
          <p:cNvSpPr txBox="1"/>
          <p:nvPr/>
        </p:nvSpPr>
        <p:spPr>
          <a:xfrm>
            <a:off x="6207001" y="6676028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불필요한 값 제거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C82AFB0-2945-4239-AC14-AE61FABF7ABB}"/>
              </a:ext>
            </a:extLst>
          </p:cNvPr>
          <p:cNvSpPr/>
          <p:nvPr/>
        </p:nvSpPr>
        <p:spPr>
          <a:xfrm rot="10800000">
            <a:off x="4150389" y="6443755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4969002-181F-4DD8-B36A-3C721BBCCAA8}"/>
              </a:ext>
            </a:extLst>
          </p:cNvPr>
          <p:cNvSpPr/>
          <p:nvPr/>
        </p:nvSpPr>
        <p:spPr>
          <a:xfrm>
            <a:off x="12641341" y="6443757"/>
            <a:ext cx="462220" cy="30590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0927726C-9F95-1AFA-6914-2773FC4DB967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은평구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광진구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용산구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0076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46C551-C882-459A-B5A7-87999E466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911" y="2581484"/>
            <a:ext cx="9668178" cy="5486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91A3F456-3336-45CD-9991-B732C945CD0C}"/>
              </a:ext>
            </a:extLst>
          </p:cNvPr>
          <p:cNvSpPr txBox="1"/>
          <p:nvPr/>
        </p:nvSpPr>
        <p:spPr>
          <a:xfrm>
            <a:off x="9693244" y="2836382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F9F69B-DD31-45E6-B680-99EB6B5B1A88}"/>
              </a:ext>
            </a:extLst>
          </p:cNvPr>
          <p:cNvSpPr txBox="1"/>
          <p:nvPr/>
        </p:nvSpPr>
        <p:spPr>
          <a:xfrm>
            <a:off x="6562601" y="8503966"/>
            <a:ext cx="5162797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 기준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흡현시설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형태 개수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83132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흡연 시설 현황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DD24E4-B6B6-400A-AE74-0B140B94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44" y="2742244"/>
            <a:ext cx="8288144" cy="590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DAF080-AEC9-41FE-B985-14DD3703F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491" y="3924300"/>
            <a:ext cx="7660909" cy="1857624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497C24CC-534D-4E48-9FF7-C1933AE33E74}"/>
              </a:ext>
            </a:extLst>
          </p:cNvPr>
          <p:cNvSpPr txBox="1"/>
          <p:nvPr/>
        </p:nvSpPr>
        <p:spPr>
          <a:xfrm>
            <a:off x="9782198" y="6623050"/>
            <a:ext cx="6092802" cy="52573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 흡연시설 형태별 규모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(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제곱미터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)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비교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7878516C-B18E-11CD-8A6E-0EC9F6A8E2F3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동대문구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양천구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서대문구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성북구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강북구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강서구</a:t>
            </a:r>
            <a:r>
              <a:rPr lang="en-US" altLang="ko-KR" sz="27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관악구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157949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FE07BF-7590-4802-B89F-5E3B28F0D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937171"/>
            <a:ext cx="11430000" cy="6092529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C02BA219-8C47-402A-AF9D-CA50D91A9BF2}"/>
              </a:ext>
            </a:extLst>
          </p:cNvPr>
          <p:cNvSpPr txBox="1"/>
          <p:nvPr/>
        </p:nvSpPr>
        <p:spPr>
          <a:xfrm>
            <a:off x="1143000" y="2073332"/>
            <a:ext cx="7645400" cy="43838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99600"/>
              </a:lnSpc>
            </a:pPr>
            <a:r>
              <a:rPr lang="ko-KR" altLang="en-US" sz="2700" dirty="0">
                <a:solidFill>
                  <a:srgbClr val="657EA7"/>
                </a:solidFill>
                <a:ea typeface="Cafe24 Dangdanghae"/>
              </a:rPr>
              <a:t>서울시 주요 자치구 금연구역</a:t>
            </a:r>
            <a:endParaRPr lang="en-US" altLang="ko-KR" sz="2700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41754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6" y="4594226"/>
            <a:ext cx="8655048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2800" y="-3237299"/>
            <a:ext cx="9753602" cy="1676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2260600"/>
            <a:ext cx="15227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3505200"/>
            <a:ext cx="10541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546600" y="32258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서론 및 이론적 배경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3251200"/>
            <a:ext cx="6223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54300" y="33147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6600" y="37973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연구 배경 및 목적과 필요성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latin typeface="Pretendard Regular"/>
              </a:rPr>
              <a:t>일정 및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개발 환경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5448300"/>
            <a:ext cx="10541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546600" y="51816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데이터 </a:t>
            </a: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전처리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5207000"/>
            <a:ext cx="622300" cy="48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54300" y="52705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Cafe24 Dangdanghae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46600" y="57404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자료수집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데이터 가공 및 병합과 추출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기술통계분석 및 시각화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7785100"/>
            <a:ext cx="10541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546600" y="75057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웹크롤링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 및 자연어 처리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7531100"/>
            <a:ext cx="622300" cy="482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654300" y="75946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46600" y="80772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b="0" i="0" u="none" strike="noStrike" dirty="0" err="1">
                <a:solidFill>
                  <a:srgbClr val="595959"/>
                </a:solidFill>
                <a:latin typeface="Pretendard Regular"/>
                <a:ea typeface="Pretendard Regular"/>
              </a:rPr>
              <a:t>o</a:t>
            </a:r>
            <a:r>
              <a:rPr lang="en-US" sz="21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penAPI</a:t>
            </a:r>
            <a:r>
              <a:rPr lang="ko-KR" altLang="en-US" sz="21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를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 활용한 데이터 수집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자연어 처리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4076700"/>
            <a:ext cx="10541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785600" y="37973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dirty="0">
                <a:solidFill>
                  <a:srgbClr val="657EA7"/>
                </a:solidFill>
                <a:ea typeface="Cafe24 Dangdanghae"/>
              </a:rPr>
              <a:t>RNN &amp; DNN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 분석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822700"/>
            <a:ext cx="622300" cy="482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893300" y="38862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Cafe24 Dangdanghae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85600" y="43688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RNN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DNN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6324600"/>
            <a:ext cx="10541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785600" y="6057900"/>
            <a:ext cx="4978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결론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6083300"/>
            <a:ext cx="622300" cy="482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893300" y="61468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Cafe24 Dangdanghae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85600" y="6616700"/>
            <a:ext cx="49784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2100" dirty="0">
                <a:solidFill>
                  <a:srgbClr val="595959"/>
                </a:solidFill>
                <a:latin typeface="Pretendard Regular"/>
                <a:ea typeface="Pretendard Regular"/>
              </a:rPr>
              <a:t> 최종 결과</a:t>
            </a:r>
            <a:endParaRPr lang="en-US" altLang="ko-KR" sz="2100" dirty="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연구 시사점 및 향후 방향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Regular"/>
              </a:rPr>
              <a:t>참고 문헌 및 사용데이터 출처</a:t>
            </a:r>
            <a:endParaRPr lang="ko-KR" sz="21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436100" y="7543800"/>
            <a:ext cx="77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Cafe24 Dangdanghae"/>
              </a:rPr>
              <a:t>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68400" y="952500"/>
            <a:ext cx="14554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chemeClr val="accent1">
                    <a:lumMod val="75000"/>
                  </a:schemeClr>
                </a:solidFill>
                <a:ea typeface="Cafe24 Dangdanghae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52AD54-C35A-4222-97EF-20CE419B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5676283"/>
            <a:ext cx="9488224" cy="4115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02BD3-2D46-4B27-850F-94C59287F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159" y="2155374"/>
            <a:ext cx="9402487" cy="3750126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1B27E2F8-48DE-44AF-9FEC-921464A3C352}"/>
              </a:ext>
            </a:extLst>
          </p:cNvPr>
          <p:cNvSpPr/>
          <p:nvPr/>
        </p:nvSpPr>
        <p:spPr>
          <a:xfrm rot="16200000">
            <a:off x="10031513" y="3565617"/>
            <a:ext cx="485775" cy="3839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2B32E9E2-A6E3-454E-B3E7-284EA338AF03}"/>
              </a:ext>
            </a:extLst>
          </p:cNvPr>
          <p:cNvSpPr/>
          <p:nvPr/>
        </p:nvSpPr>
        <p:spPr>
          <a:xfrm rot="5400000">
            <a:off x="6360941" y="7451817"/>
            <a:ext cx="485775" cy="38399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02688FC-3DA4-4A53-ABD4-F3BF9CB859D4}"/>
              </a:ext>
            </a:extLst>
          </p:cNvPr>
          <p:cNvSpPr txBox="1"/>
          <p:nvPr/>
        </p:nvSpPr>
        <p:spPr>
          <a:xfrm>
            <a:off x="10466396" y="3514724"/>
            <a:ext cx="3578202" cy="48577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 금연구역 개수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20AB6-DD56-401B-B546-BAFC44B846CD}"/>
              </a:ext>
            </a:extLst>
          </p:cNvPr>
          <p:cNvSpPr txBox="1"/>
          <p:nvPr/>
        </p:nvSpPr>
        <p:spPr>
          <a:xfrm>
            <a:off x="3491938" y="7449911"/>
            <a:ext cx="2890078" cy="38780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금연구역 </a:t>
            </a: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구분별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개수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4234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5F663A-D592-489E-9119-7B5B28A1B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2096918"/>
            <a:ext cx="8925087" cy="1674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AD9F50-C8ED-4AA5-B10A-59FFE888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165" y="3141567"/>
            <a:ext cx="9750596" cy="6580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768B02-6047-42CF-9E87-ACD8B29B271A}"/>
              </a:ext>
            </a:extLst>
          </p:cNvPr>
          <p:cNvSpPr txBox="1"/>
          <p:nvPr/>
        </p:nvSpPr>
        <p:spPr>
          <a:xfrm>
            <a:off x="2133600" y="5981700"/>
            <a:ext cx="3276600" cy="97499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자치구별 위도 경도를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산점도로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 시각화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0009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2D6CA-2204-9998-BE15-4609170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D2300-DE61-356E-96C4-B98E015D24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7A5DB-411F-31E6-04F0-153770C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15CEDD-65C8-C82D-1E41-B985BE29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BF751C-3663-1BAE-3BFF-9D00EE17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045687F-6DD7-2784-1F61-4E11E432B9C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5A71DB37-740A-6A7E-1041-EDC9D46FF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95DCD-4159-4D8D-279E-BFE1ED92D02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기술통계분석 및 시각화</a:t>
            </a:r>
            <a:r>
              <a:rPr lang="ko-KR" altLang="en-US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_ </a:t>
            </a:r>
            <a:r>
              <a:rPr lang="en-US" altLang="ko-KR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data.go.kr</a:t>
            </a:r>
            <a:r>
              <a:rPr lang="ko-KR" altLang="en-US" sz="4500" dirty="0">
                <a:solidFill>
                  <a:schemeClr val="tx2"/>
                </a:solidFill>
                <a:latin typeface="Cafe24 Dangdanghae" panose="020B0600000101010101" charset="-127"/>
                <a:ea typeface="Cafe24 Dangdanghae" panose="020B0600000101010101" charset="-127"/>
              </a:rPr>
              <a:t> 금연구역 데이터</a:t>
            </a:r>
            <a:endParaRPr lang="ko-KR" altLang="ko-KR" sz="4500" b="0" i="0" u="none" strike="noStrike" dirty="0">
              <a:solidFill>
                <a:srgbClr val="595959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69FF57-3EC1-4ED5-B239-861E07F7F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2" y="3707039"/>
            <a:ext cx="10041258" cy="6008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1C73F-2111-44DE-A6A8-CAA04EFF1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432" y="2140461"/>
            <a:ext cx="7520983" cy="38412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06CC55-ADAE-47C6-AECF-3E16FCE31EAB}"/>
              </a:ext>
            </a:extLst>
          </p:cNvPr>
          <p:cNvSpPr txBox="1"/>
          <p:nvPr/>
        </p:nvSpPr>
        <p:spPr>
          <a:xfrm>
            <a:off x="2895600" y="2552700"/>
            <a:ext cx="4692021" cy="455542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위도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,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경도로 위치 지도 시각화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0052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ACCBD-9658-9854-B339-ED6B772E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A7ACC-8E1D-1192-ED6C-7308EE3C0D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A6B2363-574D-40EA-B642-EE3EC37B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C44BEC-F6AF-ED7B-F3D1-B29EA056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B393A0-B727-8101-D89A-90EC7B45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2B01FC-A0DC-6E26-FC6B-FFE3BB222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A8D5E8C-C4AD-6CAA-AC4D-364C3FE1CD06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897C7C6-3881-9B8F-546C-A4CDF597E156}"/>
              </a:ext>
            </a:extLst>
          </p:cNvPr>
          <p:cNvSpPr txBox="1"/>
          <p:nvPr/>
        </p:nvSpPr>
        <p:spPr>
          <a:xfrm>
            <a:off x="5864225" y="4375150"/>
            <a:ext cx="65595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3.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 err="1">
                <a:solidFill>
                  <a:schemeClr val="tx2"/>
                </a:solidFill>
                <a:ea typeface="Cafe24 Dangdanghae"/>
              </a:rPr>
              <a:t>웹크롤링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및 자연어 처리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47089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7F1F5-5431-58F3-7362-481AB544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88189D-E052-8BDF-A5C6-D43AE2DAEC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5E35E83-C4CB-5ADE-E059-A370D8B2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6DA4B9-266B-046E-3DCA-798BD17B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9D0C55-A78E-CBC1-76C2-D99EB316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857DA718-58C3-D62D-E1A0-31D344BA8AE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2A2D406D-D099-DA8A-8EE5-4FE9F8435887}"/>
              </a:ext>
            </a:extLst>
          </p:cNvPr>
          <p:cNvSpPr txBox="1"/>
          <p:nvPr/>
        </p:nvSpPr>
        <p:spPr>
          <a:xfrm>
            <a:off x="950843" y="1866900"/>
            <a:ext cx="7772400" cy="5744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‘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흡연구역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’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에 관한 네이버 포털 사이트 뉴스 기사 검색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CBCBCBA-7911-3A65-39FA-2F49B3957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710B1-41A8-E10D-CDA8-20FD536AF88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 err="1">
                <a:solidFill>
                  <a:schemeClr val="tx2"/>
                </a:solidFill>
                <a:ea typeface="Cafe24 Dangdanghae"/>
              </a:rPr>
              <a:t>openAPI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를 활용한 데이터 수집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29EC25-AABC-4A73-9A8C-951DD6D70780}"/>
              </a:ext>
            </a:extLst>
          </p:cNvPr>
          <p:cNvGrpSpPr/>
          <p:nvPr/>
        </p:nvGrpSpPr>
        <p:grpSpPr>
          <a:xfrm>
            <a:off x="1526231" y="2627932"/>
            <a:ext cx="6763694" cy="6935168"/>
            <a:chOff x="5762153" y="2666032"/>
            <a:chExt cx="6763694" cy="693516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A92BEA-73B8-4C06-A49E-0EB6020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153" y="2666032"/>
              <a:ext cx="6763694" cy="693516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F530C2-2361-4448-A33B-B40CA9C904CD}"/>
                </a:ext>
              </a:extLst>
            </p:cNvPr>
            <p:cNvSpPr/>
            <p:nvPr/>
          </p:nvSpPr>
          <p:spPr>
            <a:xfrm>
              <a:off x="6629400" y="2857500"/>
              <a:ext cx="14478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222CED-A314-4CB2-BFD1-945B07DCBFB7}"/>
                </a:ext>
              </a:extLst>
            </p:cNvPr>
            <p:cNvSpPr/>
            <p:nvPr/>
          </p:nvSpPr>
          <p:spPr>
            <a:xfrm>
              <a:off x="6934200" y="2971800"/>
              <a:ext cx="7620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0038CFC-D9E9-4384-BC83-E3D7A6EE2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627932"/>
            <a:ext cx="7200428" cy="67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데이터프레임 본문 추출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AD159D-CEE9-4391-98F5-9F5143639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283" y="2628900"/>
            <a:ext cx="7329576" cy="584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2D9598-9EC6-4A22-88B4-9DFA5C1EB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344" y="4006335"/>
            <a:ext cx="3182959" cy="554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55E1-2D40-4664-969A-62A7CA736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717" y="5238431"/>
            <a:ext cx="2496724" cy="803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2EC4F6-83AC-4907-9636-EE053EF87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12712"/>
            <a:ext cx="10056767" cy="2273412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AE092E82-F355-47CB-AEFC-2AF0490523E3}"/>
              </a:ext>
            </a:extLst>
          </p:cNvPr>
          <p:cNvSpPr/>
          <p:nvPr/>
        </p:nvSpPr>
        <p:spPr>
          <a:xfrm rot="10800000">
            <a:off x="8946354" y="3414570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9FC3FB4B-6516-4A08-9FF1-515953BA5724}"/>
              </a:ext>
            </a:extLst>
          </p:cNvPr>
          <p:cNvSpPr/>
          <p:nvPr/>
        </p:nvSpPr>
        <p:spPr>
          <a:xfrm rot="10800000">
            <a:off x="8946354" y="4769578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F196720-DC35-4E0E-A1BC-2CEEEDEA9822}"/>
              </a:ext>
            </a:extLst>
          </p:cNvPr>
          <p:cNvSpPr/>
          <p:nvPr/>
        </p:nvSpPr>
        <p:spPr>
          <a:xfrm rot="10800000">
            <a:off x="8946350" y="6246084"/>
            <a:ext cx="395292" cy="25194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어간 추출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, </a:t>
            </a:r>
            <a:r>
              <a:rPr lang="ko-KR" altLang="en-US" sz="4500" b="0" i="0" u="none" strike="noStrike" dirty="0" err="1">
                <a:solidFill>
                  <a:schemeClr val="tx2"/>
                </a:solidFill>
                <a:ea typeface="Cafe24 Dangdanghae"/>
              </a:rPr>
              <a:t>최빈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단어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,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단어 출현 위치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CF164C-BAF4-47A0-B396-5FFBB6D8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37500"/>
            <a:ext cx="4987189" cy="894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350851-7F04-4FC8-A19E-85177B276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24" y="4240357"/>
            <a:ext cx="5500822" cy="9775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4CDB08-6124-4301-9E24-F913650DD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626057"/>
            <a:ext cx="5103171" cy="12095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BFCCC4-6C5A-438E-8034-BEADBF02B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7243720"/>
            <a:ext cx="3877085" cy="11763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FA0FB5B-3DB5-4851-B5FB-33E76289B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975" y="2101669"/>
            <a:ext cx="10119787" cy="33466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96FBB3-079B-4BD2-BB1D-99BAB51D5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9804" y="5600700"/>
            <a:ext cx="5103171" cy="41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58247-2292-C650-11D0-75146EDF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5F27C4-F6C1-BCB0-17AF-5654B337E6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15B8D4-9CDD-2A09-1DD4-269C01A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1DABD5-0276-0A74-345D-E3C0B9A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72812-CE70-BF80-66FA-9DC4D1F8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1DB5193-3C03-96D1-41FC-A80C1073F8A3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3EFAFFDB-CDFA-F5B9-3B67-2C7EA010D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1CD46-0B93-BEEB-F315-02E33A38E1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3-2.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자연어 처리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한글 형태소 분석을 통한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시각화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5B340-78CC-461A-BC2F-663C317C4CA0}"/>
              </a:ext>
            </a:extLst>
          </p:cNvPr>
          <p:cNvSpPr txBox="1"/>
          <p:nvPr/>
        </p:nvSpPr>
        <p:spPr>
          <a:xfrm>
            <a:off x="950843" y="1866900"/>
            <a:ext cx="7507357" cy="5744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Hannanum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Kkma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Komoran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Okt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중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Kkma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사용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831BEE-7B7F-4B6E-AE4B-1EACD08E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76" y="6151561"/>
            <a:ext cx="6316107" cy="32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E6670E-29FB-4C1B-8102-2A28F9D00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43" y="2881782"/>
            <a:ext cx="9431066" cy="2829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5CF7EB5-0A61-4E01-ABA2-EF7C613E0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4018893"/>
            <a:ext cx="572532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4A435-507B-7AD9-08EB-07D93B84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B74737-73BB-5C43-D075-834B27B4635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3D2CE11-9B01-51B9-46D2-D2B41D00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B17204-7FC8-B058-BE00-A84E73C7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3D1BEA-3C9D-74BC-5287-B7E09B78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CE562CA-B9FD-AC4B-D980-A9AA37336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EAC9B03-03C1-3B40-7EB8-8B0E693FCEB8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1AC1C9B-94FB-4E25-0F64-E66B60407B33}"/>
              </a:ext>
            </a:extLst>
          </p:cNvPr>
          <p:cNvSpPr txBox="1"/>
          <p:nvPr/>
        </p:nvSpPr>
        <p:spPr>
          <a:xfrm>
            <a:off x="6660356" y="4375150"/>
            <a:ext cx="496728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4.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RNN &amp; DNN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분석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52235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D08E9-FDEB-7418-52AF-1BA4ACBE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9074A-A212-05A4-4245-BB81391677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4E87030-93BE-C598-71CB-B0BEFF3B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2F2B77-3FC4-D428-28CB-4D7EA92A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2A3DA6-C5C7-7BD7-0EB3-10BCE869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25A31378-3A68-5B4B-C534-BF504D695B9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4D1A0DF6-8CA1-AF20-AA89-D00FE2459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94E42-5278-0FF0-8E40-50F0A7AC4972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RNN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뉴스 기사 자연어 처리 데이터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FB0CB4-EDD4-4E11-9F96-F7E722DDA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848" y="2705100"/>
            <a:ext cx="5601352" cy="23015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0968C7-DE9A-4D50-BB92-4C4E665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5619758"/>
            <a:ext cx="7406563" cy="31813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40FB74-220D-467E-84B9-7DDFB3660B81}"/>
              </a:ext>
            </a:extLst>
          </p:cNvPr>
          <p:cNvSpPr txBox="1"/>
          <p:nvPr/>
        </p:nvSpPr>
        <p:spPr>
          <a:xfrm>
            <a:off x="1857268" y="2263464"/>
            <a:ext cx="4907522" cy="11235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검색한 뉴스기사가 </a:t>
            </a:r>
            <a:r>
              <a:rPr lang="en-US" altLang="ko-KR" sz="2500" dirty="0">
                <a:solidFill>
                  <a:srgbClr val="657EA7"/>
                </a:solidFill>
                <a:ea typeface="Cafe24 Dangdanghae"/>
              </a:rPr>
              <a:t>encoding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된 값으로 </a:t>
            </a: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독립변수와 종속변수 분리</a:t>
            </a: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endParaRPr lang="en-US" altLang="ko-KR" sz="2500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이후 종속변수 </a:t>
            </a:r>
            <a:r>
              <a:rPr lang="en-US" altLang="ko-KR" sz="2500" b="0" i="0" u="none" strike="noStrike" dirty="0">
                <a:solidFill>
                  <a:srgbClr val="657EA7"/>
                </a:solidFill>
                <a:ea typeface="Cafe24 Dangdanghae"/>
              </a:rPr>
              <a:t>-&gt; 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 </a:t>
            </a:r>
            <a:r>
              <a:rPr lang="en-US" altLang="ko-KR" sz="2500" b="0" i="0" u="none" strike="noStrike" dirty="0" err="1">
                <a:solidFill>
                  <a:srgbClr val="657EA7"/>
                </a:solidFill>
                <a:ea typeface="Cafe24 Dangdanghae"/>
              </a:rPr>
              <a:t>to_cateogirlcal</a:t>
            </a: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을 이용해 </a:t>
            </a:r>
            <a:r>
              <a:rPr lang="ko-KR" altLang="en-US" sz="2500" b="0" i="0" u="none" strike="noStrike" dirty="0" err="1">
                <a:solidFill>
                  <a:srgbClr val="657EA7"/>
                </a:solidFill>
                <a:ea typeface="Cafe24 Dangdanghae"/>
              </a:rPr>
              <a:t>원핫인코딩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9A017-63A3-47AD-8158-784E0AF99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7095" y="5084042"/>
            <a:ext cx="5987868" cy="592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A3A8F-488E-4B13-94E6-7BC4C6743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91" y="6186763"/>
            <a:ext cx="5572872" cy="78553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F45EDC-6BE9-48AE-B64A-AE74714B6FEB}"/>
              </a:ext>
            </a:extLst>
          </p:cNvPr>
          <p:cNvGrpSpPr/>
          <p:nvPr/>
        </p:nvGrpSpPr>
        <p:grpSpPr>
          <a:xfrm>
            <a:off x="2580134" y="7413438"/>
            <a:ext cx="3899157" cy="974790"/>
            <a:chOff x="2046022" y="7534824"/>
            <a:chExt cx="2476846" cy="6192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55F3EE-F5CD-4A88-B8FF-1E2892E3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57065" y="7534824"/>
              <a:ext cx="1933845" cy="3905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97AB0-ED17-4669-BAB1-59C8518B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6022" y="7925404"/>
              <a:ext cx="2476846" cy="22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11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6032500" y="4375150"/>
            <a:ext cx="622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서론 및 이론적 배경</a:t>
            </a:r>
            <a:endParaRPr lang="en-US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  <a:p>
            <a:pPr marL="914400" lvl="0" indent="-914400" algn="l">
              <a:buAutoNum type="arabicPeriod"/>
            </a:pP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D08E9-FDEB-7418-52AF-1BA4ACBE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89074A-A212-05A4-4245-BB81391677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4E87030-93BE-C598-71CB-B0BEFF3B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2F2B77-3FC4-D428-28CB-4D7EA92A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2A3DA6-C5C7-7BD7-0EB3-10BCE869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25A31378-3A68-5B4B-C534-BF504D695B9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4D1A0DF6-8CA1-AF20-AA89-D00FE2459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94E42-5278-0FF0-8E40-50F0A7AC4972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RNN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ko-KR" altLang="en-US" sz="4500" b="0" i="0" u="none" strike="noStrike" dirty="0">
                <a:solidFill>
                  <a:schemeClr val="tx2"/>
                </a:solidFill>
                <a:ea typeface="Cafe24 Dangdanghae"/>
              </a:rPr>
              <a:t>뉴스 기사 자연어 처리 데이터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40FB74-220D-467E-84B9-7DDFB3660B81}"/>
              </a:ext>
            </a:extLst>
          </p:cNvPr>
          <p:cNvSpPr txBox="1"/>
          <p:nvPr/>
        </p:nvSpPr>
        <p:spPr>
          <a:xfrm>
            <a:off x="10744200" y="2571265"/>
            <a:ext cx="4921250" cy="8895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657EA7"/>
                </a:solidFill>
                <a:ea typeface="Cafe24 Dangdanghae"/>
              </a:rPr>
              <a:t>학습과정 설정 후 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정확도와 손실 정도</a:t>
            </a:r>
            <a:r>
              <a:rPr lang="en-US" altLang="ko-KR" sz="2500" dirty="0">
                <a:solidFill>
                  <a:srgbClr val="657EA7"/>
                </a:solidFill>
                <a:ea typeface="Cafe24 Dangdanghae"/>
              </a:rPr>
              <a:t>, </a:t>
            </a:r>
            <a:r>
              <a:rPr lang="ko-KR" altLang="en-US" sz="2500" dirty="0">
                <a:solidFill>
                  <a:srgbClr val="657EA7"/>
                </a:solidFill>
                <a:ea typeface="Cafe24 Dangdanghae"/>
              </a:rPr>
              <a:t>문맥 예측 확인</a:t>
            </a:r>
            <a:endParaRPr lang="ko-KR" sz="2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BEC47E-B37F-410E-9B10-E3512277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2998684"/>
            <a:ext cx="7467600" cy="4621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764E4-692B-4106-8008-3F436DE97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90" y="4054246"/>
            <a:ext cx="8809910" cy="447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212B3-6B19-4B79-8AC6-24C22A118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950" y="4307704"/>
            <a:ext cx="6877050" cy="37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6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C0E3B7-A7DC-4701-A30D-12CE3F179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86" y="3944576"/>
            <a:ext cx="8183117" cy="3610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579052-C06D-43FC-BB03-8DDD10F83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221" y="3762023"/>
            <a:ext cx="7373379" cy="1743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2BADD8-78AA-4B06-B7E3-8510773CE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221" y="6794569"/>
            <a:ext cx="6688339" cy="1396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F2816C-DED2-44C2-96CE-AEC201C9F76A}"/>
              </a:ext>
            </a:extLst>
          </p:cNvPr>
          <p:cNvSpPr txBox="1"/>
          <p:nvPr/>
        </p:nvSpPr>
        <p:spPr>
          <a:xfrm>
            <a:off x="950843" y="1866900"/>
            <a:ext cx="6821557" cy="5229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특정 구역이 금연구역으로 지정될 가능성 예측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6E836-0C3F-42D8-9120-0EBF8DDA2FBC}"/>
              </a:ext>
            </a:extLst>
          </p:cNvPr>
          <p:cNvSpPr txBox="1"/>
          <p:nvPr/>
        </p:nvSpPr>
        <p:spPr>
          <a:xfrm>
            <a:off x="1117600" y="3371741"/>
            <a:ext cx="1639958" cy="4572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원 데이터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3B2D51-8657-4586-A132-B3BED437308E}"/>
              </a:ext>
            </a:extLst>
          </p:cNvPr>
          <p:cNvSpPr txBox="1"/>
          <p:nvPr/>
        </p:nvSpPr>
        <p:spPr>
          <a:xfrm>
            <a:off x="9238221" y="3104267"/>
            <a:ext cx="5513892" cy="47180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독립변수와 종속변수 분리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&amp; </a:t>
            </a:r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라벨인코딩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C576F-2F7B-46B5-83DE-DB398CCDC181}"/>
              </a:ext>
            </a:extLst>
          </p:cNvPr>
          <p:cNvSpPr txBox="1"/>
          <p:nvPr/>
        </p:nvSpPr>
        <p:spPr>
          <a:xfrm>
            <a:off x="9348440" y="6151661"/>
            <a:ext cx="4140347" cy="456953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train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데이터와 </a:t>
            </a:r>
            <a:r>
              <a:rPr lang="en-US" altLang="ko-KR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test </a:t>
            </a: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데이터 분리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0647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42EC77-23C1-4C8B-BAAC-1A726D44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609" y="4562824"/>
            <a:ext cx="6511956" cy="1738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AB7CD1-2A6B-4D25-BA9E-78FA5F7D8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695700"/>
            <a:ext cx="7775059" cy="37387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164E1B-6A36-4E11-9E3B-22EBA285AD45}"/>
              </a:ext>
            </a:extLst>
          </p:cNvPr>
          <p:cNvSpPr txBox="1"/>
          <p:nvPr/>
        </p:nvSpPr>
        <p:spPr>
          <a:xfrm>
            <a:off x="1387162" y="3911892"/>
            <a:ext cx="1639958" cy="4572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모델 생성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227057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서울시 금연구역 정보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FE69B0-CEF6-4E7F-AE44-A3B03695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4533900"/>
            <a:ext cx="10215891" cy="43168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E14329-3182-43A2-B5E4-A1B6A57F3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120" y="3611098"/>
            <a:ext cx="8742968" cy="4656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9208BB-707C-4055-890A-0F5DB1F5A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0808" y="2905182"/>
            <a:ext cx="4420217" cy="5944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DF15F-C6AC-4BB0-A06C-457CBB9FD37A}"/>
              </a:ext>
            </a:extLst>
          </p:cNvPr>
          <p:cNvSpPr txBox="1"/>
          <p:nvPr/>
        </p:nvSpPr>
        <p:spPr>
          <a:xfrm>
            <a:off x="1117600" y="2705100"/>
            <a:ext cx="2692400" cy="45502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정확도와 손실 정도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243A05-DCD3-4243-90C0-0322EE5A4727}"/>
              </a:ext>
            </a:extLst>
          </p:cNvPr>
          <p:cNvSpPr txBox="1"/>
          <p:nvPr/>
        </p:nvSpPr>
        <p:spPr>
          <a:xfrm>
            <a:off x="11887200" y="2256424"/>
            <a:ext cx="990600" cy="45502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예측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35003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흡연 단속 내역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65034B-806E-40E6-A53B-931E7B520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73" y="4190999"/>
            <a:ext cx="4929208" cy="26971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0C6B0C-6BDE-4D49-9A12-A1CF1D954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784" y="3695700"/>
            <a:ext cx="9207613" cy="36877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314286-C840-4DAD-A546-A9A0937DFCEB}"/>
              </a:ext>
            </a:extLst>
          </p:cNvPr>
          <p:cNvSpPr txBox="1"/>
          <p:nvPr/>
        </p:nvSpPr>
        <p:spPr>
          <a:xfrm>
            <a:off x="950843" y="1866900"/>
            <a:ext cx="7431157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000">
                <a:solidFill>
                  <a:srgbClr val="657EA7"/>
                </a:solidFill>
                <a:ea typeface="Cafe24 Dangdanghae"/>
              </a:rPr>
              <a:t>흡연민원건수가 흡연단속건수에 영향을 미칠 가능성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92447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6213-77A4-CD53-77D7-45D7449E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D34A5-A9F0-5D0B-D55C-15465680C1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82D86A4-1B9E-80DC-537E-A3B6C32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52A1E6-0C00-B333-913D-CDB960D5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E818A-8EBD-1861-6B87-AC7DD73E2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1217FF8-7EB0-D46C-63DF-6C6E831909F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FA26071F-0993-B675-578A-BA658B8D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6FAAC-A9D7-B69B-406C-AD63722AA298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4-1.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D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NN</a:t>
            </a:r>
            <a:r>
              <a:rPr lang="en-US" altLang="ko-KR" sz="4500" b="0" i="0" u="none" strike="noStrike" dirty="0">
                <a:solidFill>
                  <a:schemeClr val="tx2"/>
                </a:solidFill>
                <a:ea typeface="Cafe24 Dangdanghae"/>
              </a:rPr>
              <a:t> _ </a:t>
            </a:r>
            <a:r>
              <a:rPr lang="en-US" altLang="ko-KR" sz="4500" dirty="0">
                <a:solidFill>
                  <a:schemeClr val="tx2"/>
                </a:solidFill>
                <a:ea typeface="Cafe24 Dangdanghae"/>
              </a:rPr>
              <a:t>data.go.kr </a:t>
            </a:r>
            <a:r>
              <a:rPr lang="ko-KR" altLang="en-US" sz="4500" dirty="0">
                <a:solidFill>
                  <a:schemeClr val="tx2"/>
                </a:solidFill>
                <a:ea typeface="Cafe24 Dangdanghae"/>
              </a:rPr>
              <a:t>흡연 단속 내역</a:t>
            </a:r>
            <a:endParaRPr lang="ko-KR" altLang="ko-KR" sz="45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48C043-EA89-41FD-B9F6-B3960851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134" y="3086100"/>
            <a:ext cx="5537813" cy="20325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0F586A-7EAF-4C69-B854-43F59D3F8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847942"/>
            <a:ext cx="6168904" cy="29809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E0BC8D-6C3C-4769-8EFC-9DEBA8A9C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030" y="3890583"/>
            <a:ext cx="9188431" cy="3914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1882A9-6E19-4CA7-91E3-7246AF639A68}"/>
              </a:ext>
            </a:extLst>
          </p:cNvPr>
          <p:cNvSpPr txBox="1"/>
          <p:nvPr/>
        </p:nvSpPr>
        <p:spPr>
          <a:xfrm>
            <a:off x="1127539" y="2421549"/>
            <a:ext cx="1625600" cy="47081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모델 생성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21D51-8AC0-496D-9EC4-3C905009374F}"/>
              </a:ext>
            </a:extLst>
          </p:cNvPr>
          <p:cNvSpPr txBox="1"/>
          <p:nvPr/>
        </p:nvSpPr>
        <p:spPr>
          <a:xfrm>
            <a:off x="8214081" y="3226032"/>
            <a:ext cx="2682519" cy="47081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ctr">
              <a:lnSpc>
                <a:spcPct val="99600"/>
              </a:lnSpc>
            </a:pPr>
            <a:r>
              <a: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ea typeface="Cafe24 Dangdanghae"/>
              </a:rPr>
              <a:t>정확도와 손실 정도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617168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5E386-101C-1440-9421-CA117DB3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1C5742-24FF-1973-BF43-1C8C7647B9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B7A298A-3707-8A3F-126A-533CDF5C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F0E44D-665F-70FE-DDCE-9322427B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45F7CD4-6E94-02BF-1F6E-3F8976D4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B52FFF-FFA3-DAD5-2F79-BECDA30D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4B62294-1810-2726-31AF-B739E3B484E6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911A5C0-C2BB-0328-E6FE-484776BFCD28}"/>
              </a:ext>
            </a:extLst>
          </p:cNvPr>
          <p:cNvSpPr txBox="1"/>
          <p:nvPr/>
        </p:nvSpPr>
        <p:spPr>
          <a:xfrm>
            <a:off x="7851378" y="4375150"/>
            <a:ext cx="187404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5.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결론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71861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D3AC7-E6BE-4AA7-90FC-C04C985E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782747-E943-9A66-8580-4F7C92254F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C1CDBDD-EE4B-C4A9-8847-EF51C9A1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42BFEB-B410-EF06-C4A6-43FA5F90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402CE4-FD04-1B34-80C4-AEC5A46C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BD8CEFB4-C0DF-37E9-D05D-53D4839801A5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0A747D4E-C63D-B750-8247-C09A52D20230}"/>
              </a:ext>
            </a:extLst>
          </p:cNvPr>
          <p:cNvSpPr txBox="1"/>
          <p:nvPr/>
        </p:nvSpPr>
        <p:spPr>
          <a:xfrm>
            <a:off x="4652645" y="2869994"/>
            <a:ext cx="8322310" cy="17349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서울시 자치구별 </a:t>
            </a:r>
            <a:endParaRPr lang="en-US" altLang="ko-KR" sz="4500" b="0" i="0" u="none" strike="noStrike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흡연단속내역  및 흡연시설현황 파악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A6D5537-9184-2AEC-8ED1-C1F68AA6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B541E-33DC-1445-184B-319A2244F22D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최종 결과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89817BD8-EE68-4510-8923-EEF578DE601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8089900" y="5271172"/>
            <a:ext cx="1485900" cy="1485900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B66261B0-869F-4201-8D2E-0BFB2CD9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5981700"/>
            <a:ext cx="147701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965577A-C0F2-4956-8B69-64B6B7D4A2C2}"/>
              </a:ext>
            </a:extLst>
          </p:cNvPr>
          <p:cNvSpPr txBox="1"/>
          <p:nvPr/>
        </p:nvSpPr>
        <p:spPr>
          <a:xfrm>
            <a:off x="8555990" y="5556481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SB AggroOTF Light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48C241-74B1-4CC4-8083-6AACB9AB85C0}"/>
              </a:ext>
            </a:extLst>
          </p:cNvPr>
          <p:cNvSpPr txBox="1"/>
          <p:nvPr/>
        </p:nvSpPr>
        <p:spPr>
          <a:xfrm>
            <a:off x="8267700" y="6134772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dirty="0">
                <a:solidFill>
                  <a:srgbClr val="FFFFFF"/>
                </a:solidFill>
                <a:latin typeface="SB AggroOTF Light"/>
              </a:rPr>
              <a:t>2</a:t>
            </a:r>
            <a:endParaRPr lang="en-US" sz="1800" b="0" i="0" u="none" strike="noStrike" dirty="0">
              <a:solidFill>
                <a:srgbClr val="FFFFFF"/>
              </a:solidFill>
              <a:latin typeface="SB AggroOTF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84A7C2-2976-471E-97DC-4E6708C0ACBD}"/>
              </a:ext>
            </a:extLst>
          </p:cNvPr>
          <p:cNvSpPr txBox="1"/>
          <p:nvPr/>
        </p:nvSpPr>
        <p:spPr>
          <a:xfrm>
            <a:off x="8839200" y="6134772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dirty="0">
                <a:solidFill>
                  <a:srgbClr val="FFFFFF"/>
                </a:solidFill>
                <a:latin typeface="SB AggroOTF Light"/>
              </a:rPr>
              <a:t>3</a:t>
            </a:r>
            <a:endParaRPr lang="en-US" sz="1800" b="0" i="0" u="none" strike="noStrike" dirty="0">
              <a:solidFill>
                <a:srgbClr val="FFFFFF"/>
              </a:solidFill>
              <a:latin typeface="SB AggroOTF Light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452738D-0FF2-4360-ABA5-3E94F91DCE0E}"/>
              </a:ext>
            </a:extLst>
          </p:cNvPr>
          <p:cNvSpPr txBox="1"/>
          <p:nvPr/>
        </p:nvSpPr>
        <p:spPr>
          <a:xfrm>
            <a:off x="1437406" y="6757072"/>
            <a:ext cx="6716864" cy="14247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dirty="0">
                <a:solidFill>
                  <a:srgbClr val="657EA7"/>
                </a:solidFill>
                <a:ea typeface="Cafe24 Dangdanghae"/>
              </a:rPr>
              <a:t>금연구역으로 지정될 가능성이 높은 시설형태 예측 가능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4E53ACE-E0CC-4861-9C60-717554C41586}"/>
              </a:ext>
            </a:extLst>
          </p:cNvPr>
          <p:cNvSpPr txBox="1"/>
          <p:nvPr/>
        </p:nvSpPr>
        <p:spPr>
          <a:xfrm>
            <a:off x="10158620" y="6757072"/>
            <a:ext cx="5425216" cy="16933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흡연민원에 대한 단속은 </a:t>
            </a:r>
            <a:r>
              <a:rPr lang="ko-KR" altLang="en-US" sz="4500" b="0" i="0" u="none" strike="noStrike" dirty="0" err="1">
                <a:solidFill>
                  <a:srgbClr val="657EA7"/>
                </a:solidFill>
                <a:ea typeface="Cafe24 Dangdanghae"/>
              </a:rPr>
              <a:t>연관짓기</a:t>
            </a:r>
            <a:r>
              <a:rPr lang="ko-KR" altLang="en-US" sz="4500" b="0" i="0" u="none" strike="noStrike" dirty="0">
                <a:solidFill>
                  <a:srgbClr val="657EA7"/>
                </a:solidFill>
                <a:ea typeface="Cafe24 Dangdanghae"/>
              </a:rPr>
              <a:t> 어려움</a:t>
            </a:r>
            <a:endParaRPr lang="ko-KR" sz="45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665F40-ED73-46AD-B4EE-4171ADB1BD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944" t="-448236" r="1" b="-36770"/>
          <a:stretch/>
        </p:blipFill>
        <p:spPr>
          <a:xfrm rot="5400000">
            <a:off x="7345887" y="7475013"/>
            <a:ext cx="3060910" cy="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8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AA277-D7FE-2E31-06AF-FE6703368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94A300-0014-6D21-DDA5-7B871D7FC7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D461E68-E9FB-CDA7-62C3-C4818640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F109DC-091C-1412-10FB-BF361109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BE8598-48B9-2C8F-4C01-B8B44CB0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1444E29-98D6-DFFB-723D-B76BD0580B11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41" name="TextBox 15">
            <a:extLst>
              <a:ext uri="{FF2B5EF4-FFF2-40B4-BE49-F238E27FC236}">
                <a16:creationId xmlns:a16="http://schemas.microsoft.com/office/drawing/2014/main" id="{19038C55-7316-5FEE-AE7D-85C635D6BD98}"/>
              </a:ext>
            </a:extLst>
          </p:cNvPr>
          <p:cNvSpPr txBox="1"/>
          <p:nvPr/>
        </p:nvSpPr>
        <p:spPr>
          <a:xfrm>
            <a:off x="2115344" y="2368550"/>
            <a:ext cx="13396912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dirty="0">
                <a:solidFill>
                  <a:srgbClr val="657EA7"/>
                </a:solidFill>
                <a:ea typeface="Cafe24 Dangdanghae"/>
              </a:rPr>
              <a:t>흡연자와 비흡연자 권리의 균형 </a:t>
            </a:r>
            <a:r>
              <a:rPr lang="ko-KR" altLang="en-US" sz="3700" dirty="0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altLang="ko-KR" sz="3700" b="0" i="0" u="none" strike="noStrike" dirty="0">
                <a:solidFill>
                  <a:srgbClr val="657EA7"/>
                </a:solidFill>
                <a:ea typeface="Cafe24 Dangdanghae"/>
              </a:rPr>
              <a:t> </a:t>
            </a:r>
            <a:r>
              <a:rPr lang="ko-KR" altLang="en-US" sz="3700" b="0" i="0" u="none" strike="noStrike" dirty="0">
                <a:solidFill>
                  <a:srgbClr val="657EA7"/>
                </a:solidFill>
                <a:ea typeface="Cafe24 Dangdanghae"/>
              </a:rPr>
              <a:t>효과적인 단속과 시민의식 병행 필요</a:t>
            </a:r>
            <a:endParaRPr lang="ko-KR" sz="37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799ECA4C-3311-A412-052D-A83B5C587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829EA-F3C8-F0DC-21DB-03EE4E8A0746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연구 시사점 및 향후 방향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B52FF49F-C63B-4E1E-84DC-66BED365F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254500"/>
            <a:ext cx="15748000" cy="25400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7ED8A9FC-D406-483A-8F62-98945F3EE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032500"/>
            <a:ext cx="15748000" cy="254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EFC9755B-6C05-4AF2-B6EC-41C665A46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7823200"/>
            <a:ext cx="15748000" cy="25400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78E3F6FA-6362-4D3E-95E7-06C3BD764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390900"/>
            <a:ext cx="15748000" cy="25400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941A220-6DE8-446A-AFBB-857AD0B6D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143500"/>
            <a:ext cx="15748000" cy="25400"/>
          </a:xfrm>
          <a:prstGeom prst="rect">
            <a:avLst/>
          </a:prstGeom>
        </p:spPr>
      </p:pic>
      <p:pic>
        <p:nvPicPr>
          <p:cNvPr id="28" name="Picture 19">
            <a:extLst>
              <a:ext uri="{FF2B5EF4-FFF2-40B4-BE49-F238E27FC236}">
                <a16:creationId xmlns:a16="http://schemas.microsoft.com/office/drawing/2014/main" id="{21EDB980-5313-4038-9F92-8DD179E08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6908800"/>
            <a:ext cx="15748000" cy="25400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70A13C48-458A-4E99-9874-929E808E3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8686800"/>
            <a:ext cx="15748000" cy="25400"/>
          </a:xfrm>
          <a:prstGeom prst="rect">
            <a:avLst/>
          </a:prstGeom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2E4AC0E-CADC-49D2-A63A-707E2E78E5D4}"/>
              </a:ext>
            </a:extLst>
          </p:cNvPr>
          <p:cNvSpPr txBox="1"/>
          <p:nvPr/>
        </p:nvSpPr>
        <p:spPr>
          <a:xfrm>
            <a:off x="1219200" y="4495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지정된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흡연구역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흡연시설 파악 용이화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C99B709-10CB-4722-83EC-C0C9BF2D3A46}"/>
              </a:ext>
            </a:extLst>
          </p:cNvPr>
          <p:cNvSpPr txBox="1"/>
          <p:nvPr/>
        </p:nvSpPr>
        <p:spPr>
          <a:xfrm>
            <a:off x="1219200" y="6273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공공장소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금연구역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확대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간접흡연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피해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방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지로 민원을 미연에 방지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E47A33E7-D2D5-4327-BE63-49709F6CFC8B}"/>
              </a:ext>
            </a:extLst>
          </p:cNvPr>
          <p:cNvSpPr txBox="1"/>
          <p:nvPr/>
        </p:nvSpPr>
        <p:spPr>
          <a:xfrm>
            <a:off x="1219200" y="36195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흡연자의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흡연권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보장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4DCB5F9C-AB81-4B8A-BA73-8EA40872E2C7}"/>
              </a:ext>
            </a:extLst>
          </p:cNvPr>
          <p:cNvSpPr txBox="1"/>
          <p:nvPr/>
        </p:nvSpPr>
        <p:spPr>
          <a:xfrm>
            <a:off x="1219200" y="53721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비흡연자의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건강권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보호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7FB8F90D-31FE-4BC7-9FF7-B1B85BECACD9}"/>
              </a:ext>
            </a:extLst>
          </p:cNvPr>
          <p:cNvSpPr txBox="1"/>
          <p:nvPr/>
        </p:nvSpPr>
        <p:spPr>
          <a:xfrm>
            <a:off x="1219200" y="8051800"/>
            <a:ext cx="15227759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흡연실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명확한 구역 표시</a:t>
            </a:r>
            <a:r>
              <a:rPr lang="en-US" altLang="ko-KR" sz="2200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95959"/>
                </a:solidFill>
                <a:ea typeface="Pretendard Regular"/>
              </a:rPr>
              <a:t>주변 환경 고려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2D990A11-E481-4E99-B2DE-3AAE08B2593E}"/>
              </a:ext>
            </a:extLst>
          </p:cNvPr>
          <p:cNvSpPr txBox="1"/>
          <p:nvPr/>
        </p:nvSpPr>
        <p:spPr>
          <a:xfrm>
            <a:off x="1219200" y="7162800"/>
            <a:ext cx="15240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상호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존중을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위한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제도적</a:t>
            </a:r>
            <a:r>
              <a:rPr lang="en-US" sz="2800" b="0" i="0" u="none" strike="noStrike" dirty="0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800" b="0" i="0" u="none" strike="noStrike" dirty="0">
                <a:solidFill>
                  <a:srgbClr val="657EA7"/>
                </a:solidFill>
                <a:ea typeface="Cafe24 Dangdanghae"/>
              </a:rPr>
              <a:t>장치</a:t>
            </a:r>
          </a:p>
        </p:txBody>
      </p:sp>
    </p:spTree>
    <p:extLst>
      <p:ext uri="{BB962C8B-B14F-4D97-AF65-F5344CB8AC3E}">
        <p14:creationId xmlns:p14="http://schemas.microsoft.com/office/powerpoint/2010/main" val="53302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1EE41-C76F-533C-C47C-C6328F047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991AF2-532F-2256-C9A1-6200A00F0C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706F339-CAFA-6067-98EC-48207D98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0F49FC-1FB2-ECE2-110F-5449EB5F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94EF4A-1190-5BE7-126A-B87EB306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613ECB77-D97D-AC12-5BCC-3E1ABB561D74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AF049B7D-7E71-98CE-0CB2-F9227BF50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31D67-90EA-3DBA-B8F7-5341B125706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5-3.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참고 문헌 및 사용데이터 출처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847BDE-3CF0-4262-B9CD-55C861F64A60}"/>
              </a:ext>
            </a:extLst>
          </p:cNvPr>
          <p:cNvSpPr/>
          <p:nvPr/>
        </p:nvSpPr>
        <p:spPr bwMode="auto">
          <a:xfrm>
            <a:off x="2623648" y="3243615"/>
            <a:ext cx="12329503" cy="4898319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      데이터 자료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|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</a:t>
            </a:r>
            <a:r>
              <a:rPr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ko-KR" altLang="en-US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공공데이터포털</a:t>
            </a:r>
            <a:r>
              <a:rPr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  <a:hlinkClick r:id="rId6"/>
              </a:rPr>
              <a:t>https://www.data.go.kr/</a:t>
            </a: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)</a:t>
            </a: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200" dirty="0">
              <a:solidFill>
                <a:srgbClr val="3F3F48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                                  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 </a:t>
            </a:r>
            <a:r>
              <a:rPr kumimoji="0" lang="ko-KR" altLang="en-US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국가통계포털</a:t>
            </a:r>
            <a:r>
              <a:rPr kumimoji="0"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  <a:hlinkClick r:id="rId7"/>
              </a:rPr>
              <a:t>https://kosis.kr/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)</a:t>
            </a: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solidFill>
                <a:srgbClr val="3F3F48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	    </a:t>
            </a:r>
            <a:r>
              <a:rPr kumimoji="0" lang="ko-KR" altLang="en-US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 오픈소스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 </a:t>
            </a:r>
            <a:r>
              <a:rPr kumimoji="0" lang="en-US" altLang="ko-KR" sz="3000" dirty="0">
                <a:solidFill>
                  <a:schemeClr val="accent1">
                    <a:lumMod val="75000"/>
                  </a:schemeClr>
                </a:solidFill>
                <a:latin typeface="Cafe24 Dangdanghae" panose="020B0600000101010101" charset="-127"/>
                <a:ea typeface="Cafe24 Dangdanghae" panose="020B0600000101010101" charset="-127"/>
              </a:rPr>
              <a:t>|</a:t>
            </a:r>
            <a:r>
              <a:rPr kumimoji="0" lang="en-US" altLang="ko-KR" sz="30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- </a:t>
            </a:r>
            <a:r>
              <a:rPr kumimoji="0"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네이버 </a:t>
            </a:r>
            <a:r>
              <a:rPr kumimoji="0" lang="en-US" altLang="ko-KR" sz="2200" dirty="0" err="1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openAPI</a:t>
            </a:r>
            <a:r>
              <a:rPr kumimoji="0" lang="ko-KR" altLang="en-US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 </a:t>
            </a:r>
            <a:r>
              <a: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rPr>
              <a:t>(https://developers.naver.com/main/)</a:t>
            </a:r>
          </a:p>
        </p:txBody>
      </p:sp>
    </p:spTree>
    <p:extLst>
      <p:ext uri="{BB962C8B-B14F-4D97-AF65-F5344CB8AC3E}">
        <p14:creationId xmlns:p14="http://schemas.microsoft.com/office/powerpoint/2010/main" val="154110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19429-8B8A-2C61-79EC-249BE75F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776CE6-732D-4139-032E-78690E646D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F14CB01-D969-11D2-9A77-14E44C5B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F8CBD-DCDB-E130-6E13-685DEDBA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48AECE-9716-2426-3FA6-63F23496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3B68AE-AB9E-A7E7-C211-1594F2A1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6F770E9-87BC-D202-87A1-C982984DB07F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B8DEDEB-010A-5CF0-85BE-5808CAE18BB1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연구 배경 및 목적과 필요성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34A02B86-686C-7EC5-5277-8263D892AF6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784279"/>
            <a:ext cx="7626350" cy="51562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41B39A9C-ABD5-42A2-B144-F101D17EA986}"/>
              </a:ext>
            </a:extLst>
          </p:cNvPr>
          <p:cNvSpPr txBox="1"/>
          <p:nvPr/>
        </p:nvSpPr>
        <p:spPr>
          <a:xfrm>
            <a:off x="1260061" y="2317315"/>
            <a:ext cx="5369339" cy="1273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연구 배경 </a:t>
            </a:r>
            <a:r>
              <a:rPr lang="en-US" altLang="ko-KR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: </a:t>
            </a:r>
          </a:p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법적 금연 구역의 지정 기준</a:t>
            </a:r>
            <a:endParaRPr lang="ko-KR" sz="4000" b="0" i="0" u="none" strike="noStrike" dirty="0">
              <a:solidFill>
                <a:srgbClr val="657EA7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pic>
        <p:nvPicPr>
          <p:cNvPr id="26" name="Picture 17">
            <a:extLst>
              <a:ext uri="{FF2B5EF4-FFF2-40B4-BE49-F238E27FC236}">
                <a16:creationId xmlns:a16="http://schemas.microsoft.com/office/drawing/2014/main" id="{1EBEFDC7-32DA-95EF-B187-DE4A065B1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7" y="4114800"/>
            <a:ext cx="2184079" cy="2184079"/>
          </a:xfrm>
          <a:prstGeom prst="rect">
            <a:avLst/>
          </a:prstGeom>
        </p:spPr>
      </p:pic>
      <p:sp>
        <p:nvSpPr>
          <p:cNvPr id="27" name="TextBox 18">
            <a:extLst>
              <a:ext uri="{FF2B5EF4-FFF2-40B4-BE49-F238E27FC236}">
                <a16:creationId xmlns:a16="http://schemas.microsoft.com/office/drawing/2014/main" id="{7B48FA31-5A1B-ABBD-386C-A0B64278D04B}"/>
              </a:ext>
            </a:extLst>
          </p:cNvPr>
          <p:cNvSpPr txBox="1"/>
          <p:nvPr/>
        </p:nvSpPr>
        <p:spPr>
          <a:xfrm>
            <a:off x="1143417" y="4431080"/>
            <a:ext cx="2179455" cy="11851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실내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금연구역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ECB31441-FC66-8573-C51A-CA75DCC1C4C0}"/>
              </a:ext>
            </a:extLst>
          </p:cNvPr>
          <p:cNvSpPr txBox="1"/>
          <p:nvPr/>
        </p:nvSpPr>
        <p:spPr>
          <a:xfrm>
            <a:off x="3532848" y="4089079"/>
            <a:ext cx="3096552" cy="14627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공공기관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학교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의료기관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음식점</a:t>
            </a:r>
          </a:p>
        </p:txBody>
      </p:sp>
      <p:pic>
        <p:nvPicPr>
          <p:cNvPr id="37" name="Picture 17">
            <a:extLst>
              <a:ext uri="{FF2B5EF4-FFF2-40B4-BE49-F238E27FC236}">
                <a16:creationId xmlns:a16="http://schemas.microsoft.com/office/drawing/2014/main" id="{048BD592-AAD2-B2A3-B1A3-717F684FC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485" y="6400799"/>
            <a:ext cx="2184080" cy="2184080"/>
          </a:xfrm>
          <a:prstGeom prst="rect">
            <a:avLst/>
          </a:prstGeom>
        </p:spPr>
      </p:pic>
      <p:sp>
        <p:nvSpPr>
          <p:cNvPr id="31" name="TextBox 22">
            <a:extLst>
              <a:ext uri="{FF2B5EF4-FFF2-40B4-BE49-F238E27FC236}">
                <a16:creationId xmlns:a16="http://schemas.microsoft.com/office/drawing/2014/main" id="{69A479F0-840D-D55B-3FE2-91EC8804D891}"/>
              </a:ext>
            </a:extLst>
          </p:cNvPr>
          <p:cNvSpPr txBox="1"/>
          <p:nvPr/>
        </p:nvSpPr>
        <p:spPr>
          <a:xfrm>
            <a:off x="2514600" y="6514116"/>
            <a:ext cx="3290087" cy="16722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버스정류소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공원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학교</a:t>
            </a:r>
            <a:r>
              <a:rPr 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주변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  <a:p>
            <a:pPr lvl="0" algn="r">
              <a:lnSpc>
                <a:spcPct val="132800"/>
              </a:lnSpc>
            </a:pPr>
            <a:r>
              <a:rPr 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광장</a:t>
            </a:r>
            <a:r>
              <a:rPr lang="ko-KR" altLang="en-US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 </a:t>
            </a:r>
            <a:r>
              <a:rPr lang="en-US" altLang="ko-KR" sz="25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a typeface="Pretendard Regular"/>
              </a:rPr>
              <a:t>-</a:t>
            </a:r>
            <a:endParaRPr lang="ko-KR" sz="25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Pretendard Regular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8A4DEF28-F81F-BB6D-1ABB-BEDA6F845DDE}"/>
              </a:ext>
            </a:extLst>
          </p:cNvPr>
          <p:cNvSpPr txBox="1"/>
          <p:nvPr/>
        </p:nvSpPr>
        <p:spPr>
          <a:xfrm>
            <a:off x="5913929" y="6718299"/>
            <a:ext cx="2315671" cy="13549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실외</a:t>
            </a:r>
          </a:p>
          <a:p>
            <a:pPr lvl="0" algn="ctr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ea typeface="Cafe24 Dangdanghae"/>
              </a:rPr>
              <a:t>금연구역</a:t>
            </a: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id="{088DD9FD-453B-29F7-31C3-89C8E26CD07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36050" y="3784279"/>
            <a:ext cx="7626350" cy="51562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FCA923DF-EEC3-423A-AEF8-0E80C85EA8A1}"/>
              </a:ext>
            </a:extLst>
          </p:cNvPr>
          <p:cNvSpPr txBox="1"/>
          <p:nvPr/>
        </p:nvSpPr>
        <p:spPr>
          <a:xfrm>
            <a:off x="9302970" y="2309145"/>
            <a:ext cx="5369339" cy="1273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목적 </a:t>
            </a:r>
            <a:r>
              <a:rPr lang="en-US" altLang="ko-KR" sz="4000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657EA7"/>
                </a:solidFill>
                <a:latin typeface="Cafe24 Dangdanghae" panose="020B0600000101010101" charset="-127"/>
                <a:ea typeface="Cafe24 Dangdanghae" panose="020B0600000101010101" charset="-127"/>
              </a:rPr>
              <a:t>흡연구역 시설 현황 파악</a:t>
            </a:r>
            <a:endParaRPr lang="ko-KR" sz="4000" b="0" i="0" u="none" strike="noStrike" dirty="0">
              <a:solidFill>
                <a:srgbClr val="657EA7"/>
              </a:solidFill>
              <a:latin typeface="Cafe24 Dangdanghae" panose="020B0600000101010101" charset="-127"/>
              <a:ea typeface="Cafe24 Dangdanghae" panose="020B0600000101010101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144909B9-48B1-D9C6-E022-92908F76D776}"/>
              </a:ext>
            </a:extLst>
          </p:cNvPr>
          <p:cNvSpPr txBox="1"/>
          <p:nvPr/>
        </p:nvSpPr>
        <p:spPr>
          <a:xfrm>
            <a:off x="10634018" y="4887207"/>
            <a:ext cx="5139382" cy="2447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altLang="en-US" sz="27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  <a:ea typeface="Pretendard Regular"/>
              </a:rPr>
              <a:t>자치구별 흡연 민원과 단속 현황</a:t>
            </a:r>
            <a:endParaRPr lang="en-US" altLang="ko-KR" sz="27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endParaRPr lang="en-US" altLang="ko-KR" sz="27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  <a:ea typeface="Pretendard Regular"/>
              </a:rPr>
              <a:t>서울시 주요 자치구 흡연시설 파악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altLang="en-US" sz="27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Regular"/>
                <a:ea typeface="Pretendard Regular"/>
              </a:rPr>
              <a:t>금연구역 밀집도</a:t>
            </a:r>
            <a:endParaRPr lang="en-US" altLang="ko-KR" sz="27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93753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A8E42-0DD6-613A-014B-5CC762B8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AF4843-709D-EB6C-DD48-D97EF56A95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AE3A866-BDE7-F7CF-D216-2291DA90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4DFE17-7794-AF8F-DBC1-CD7E9E5C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5EDBCD-E738-0B01-54CE-1D196153E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6400" y="-3543300"/>
            <a:ext cx="9144000" cy="16764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04620D2-6A8A-A6E6-4B38-B95361A8ADA1}"/>
              </a:ext>
            </a:extLst>
          </p:cNvPr>
          <p:cNvSpPr txBox="1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512EE1-91AC-F108-8D7A-59A7F33C3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00100"/>
            <a:ext cx="15748000" cy="80518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3A4529D-4460-EB4B-CCF7-BCDC149B5EC1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977805C-4950-3955-CF07-A6887322E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C695EE-02D6-FE8E-A188-4925AB734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B72FA9F-B3A9-7997-E712-551C03D3F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110993D-DDCA-4A7C-EC11-D0D21DC728D8}"/>
              </a:ext>
            </a:extLst>
          </p:cNvPr>
          <p:cNvSpPr txBox="1"/>
          <p:nvPr/>
        </p:nvSpPr>
        <p:spPr>
          <a:xfrm>
            <a:off x="1435100" y="42291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657EA7"/>
                </a:solidFill>
                <a:ea typeface="Cafe24 Dangdanghae"/>
              </a:rPr>
              <a:t>감사합니다</a:t>
            </a:r>
            <a:endParaRPr lang="en-US" altLang="ko-KR" sz="6000" b="0" i="0" u="none" strike="noStrike" dirty="0">
              <a:solidFill>
                <a:srgbClr val="657EA7"/>
              </a:solidFill>
              <a:ea typeface="Cafe24 Dangdanghae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5000" dirty="0">
                <a:solidFill>
                  <a:srgbClr val="657EA7"/>
                </a:solidFill>
                <a:ea typeface="Cafe24 Dangdanghae"/>
              </a:rPr>
              <a:t>Thank you</a:t>
            </a:r>
            <a:endParaRPr lang="ko-KR" sz="5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348324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60DAA-2991-AEFB-0CD0-4EE5178D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AD8798F-A406-7F8B-1F6E-31D4E5A77C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F2A5D5-63E5-7917-8B74-86DB7823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8E78C-E042-4A57-8D30-2BA7AD29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6BC61D-C5BA-D7A6-2CA5-01342571C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FB642E5-47BE-FFE1-46A3-FC2BB8E0C25D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4D196299-5522-9A41-7C19-FC02D962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8CE158E-C8A4-B90B-7493-F00DC1CF0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A028844-DB76-2A09-D07F-EDD089723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5C4604D-5D55-AC79-03A6-1A11362AA31C}"/>
              </a:ext>
            </a:extLst>
          </p:cNvPr>
          <p:cNvSpPr txBox="1"/>
          <p:nvPr/>
        </p:nvSpPr>
        <p:spPr>
          <a:xfrm>
            <a:off x="1320800" y="9652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 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E0FAE4B7-1682-B018-D751-649A79110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057183D7-0C59-80D1-3B87-F50B6F931675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33531B57-B9FD-4E8F-8EA1-59CA79E19499}"/>
              </a:ext>
            </a:extLst>
          </p:cNvPr>
          <p:cNvSpPr txBox="1"/>
          <p:nvPr/>
        </p:nvSpPr>
        <p:spPr>
          <a:xfrm>
            <a:off x="8237461" y="2014055"/>
            <a:ext cx="1813078" cy="386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700" b="1" u="sng" dirty="0">
                <a:solidFill>
                  <a:schemeClr val="tx2">
                    <a:lumMod val="75000"/>
                  </a:schemeClr>
                </a:solidFill>
                <a:ea typeface="Cafe24 Dangdanghae"/>
              </a:rPr>
              <a:t>Gannt Chart</a:t>
            </a:r>
            <a:endParaRPr lang="ko-KR" sz="2700" b="1" i="0" u="sng" strike="noStrike" dirty="0">
              <a:solidFill>
                <a:schemeClr val="tx2">
                  <a:lumMod val="75000"/>
                </a:schemeClr>
              </a:solidFill>
              <a:ea typeface="Cafe24 Dangdangha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CBD56-5A13-CA6F-B8C8-70BBF37BC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947" y="2444622"/>
            <a:ext cx="8388106" cy="74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8FE65-FB2A-DE09-2208-4908D9C2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E9ED4D-9D63-F46B-21A7-10C68B1DE8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4A53B3E-F9DF-06DF-A0BA-D98CC20C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0458DD-A871-B8F6-7FD1-C60584EBD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F9043C-72F0-F32E-E3C8-97260D212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781CFD4F-4C2D-7056-6E93-B583F0D9FF7C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8EEAF266-AD91-8298-C482-F3E48F919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400" y="1219200"/>
            <a:ext cx="76200" cy="76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EFF5E4E-4D22-9B23-CBAB-2B9F67721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0" y="1219200"/>
            <a:ext cx="76200" cy="76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0FD8CAF-97AB-8F0A-DD22-8A755227E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600" y="1219200"/>
            <a:ext cx="76200" cy="762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77E95B9-A9EC-F940-1C03-A2FCE5120357}"/>
              </a:ext>
            </a:extLst>
          </p:cNvPr>
          <p:cNvSpPr txBox="1"/>
          <p:nvPr/>
        </p:nvSpPr>
        <p:spPr>
          <a:xfrm>
            <a:off x="1320800" y="9652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 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6A22EE7A-951B-2346-B12E-BDCF3DB96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11D4159C-2E32-97F0-E529-1386BADA2B6A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1-2.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일정 및 개발환경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grpSp>
        <p:nvGrpSpPr>
          <p:cNvPr id="21" name="그룹 19">
            <a:extLst>
              <a:ext uri="{FF2B5EF4-FFF2-40B4-BE49-F238E27FC236}">
                <a16:creationId xmlns:a16="http://schemas.microsoft.com/office/drawing/2014/main" id="{9893EC3A-0692-43FB-8F04-438336A54322}"/>
              </a:ext>
            </a:extLst>
          </p:cNvPr>
          <p:cNvGrpSpPr>
            <a:grpSpLocks/>
          </p:cNvGrpSpPr>
          <p:nvPr/>
        </p:nvGrpSpPr>
        <p:grpSpPr bwMode="auto">
          <a:xfrm>
            <a:off x="1811300" y="2495550"/>
            <a:ext cx="14063700" cy="762000"/>
            <a:chOff x="841375" y="1056480"/>
            <a:chExt cx="7344730" cy="711530"/>
          </a:xfrm>
          <a:solidFill>
            <a:srgbClr val="CDC1B6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ACC4590-0119-4F9F-B595-2013F44C29FD}"/>
                </a:ext>
              </a:extLst>
            </p:cNvPr>
            <p:cNvSpPr/>
            <p:nvPr/>
          </p:nvSpPr>
          <p:spPr>
            <a:xfrm>
              <a:off x="841375" y="1056481"/>
              <a:ext cx="1079407" cy="4768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OS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CACFE-9E9D-4E44-801C-9826EA1477F1}"/>
                </a:ext>
              </a:extLst>
            </p:cNvPr>
            <p:cNvSpPr/>
            <p:nvPr/>
          </p:nvSpPr>
          <p:spPr>
            <a:xfrm>
              <a:off x="2066819" y="1056480"/>
              <a:ext cx="6119286" cy="71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Mac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99144C66-A529-417A-8FFB-B8EB00C3C052}"/>
              </a:ext>
            </a:extLst>
          </p:cNvPr>
          <p:cNvGrpSpPr>
            <a:grpSpLocks/>
          </p:cNvGrpSpPr>
          <p:nvPr/>
        </p:nvGrpSpPr>
        <p:grpSpPr bwMode="auto">
          <a:xfrm>
            <a:off x="1811302" y="3657602"/>
            <a:ext cx="14063698" cy="762000"/>
            <a:chOff x="827088" y="2964656"/>
            <a:chExt cx="7344730" cy="708922"/>
          </a:xfrm>
          <a:solidFill>
            <a:srgbClr val="CDC1B6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B4F383-3B20-4CE8-9081-B4D75E32B38D}"/>
                </a:ext>
              </a:extLst>
            </p:cNvPr>
            <p:cNvSpPr/>
            <p:nvPr/>
          </p:nvSpPr>
          <p:spPr>
            <a:xfrm>
              <a:off x="827088" y="2964656"/>
              <a:ext cx="1080994" cy="4750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Language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C44D44-7F27-42CD-945E-2AFF493C004E}"/>
                </a:ext>
              </a:extLst>
            </p:cNvPr>
            <p:cNvSpPr/>
            <p:nvPr/>
          </p:nvSpPr>
          <p:spPr>
            <a:xfrm>
              <a:off x="2052533" y="2964656"/>
              <a:ext cx="6119285" cy="7089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Python 3.12.2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89E7BD-6FE2-4B58-A1B0-844953C48112}"/>
              </a:ext>
            </a:extLst>
          </p:cNvPr>
          <p:cNvGrpSpPr>
            <a:grpSpLocks/>
          </p:cNvGrpSpPr>
          <p:nvPr/>
        </p:nvGrpSpPr>
        <p:grpSpPr bwMode="auto">
          <a:xfrm>
            <a:off x="1811300" y="5943601"/>
            <a:ext cx="14100172" cy="3124201"/>
            <a:chOff x="827088" y="5229201"/>
            <a:chExt cx="7364600" cy="2505605"/>
          </a:xfrm>
          <a:solidFill>
            <a:srgbClr val="CDC1B6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59E9D5-8C2C-48C6-8905-6368D04CC19B}"/>
                </a:ext>
              </a:extLst>
            </p:cNvPr>
            <p:cNvSpPr/>
            <p:nvPr/>
          </p:nvSpPr>
          <p:spPr>
            <a:xfrm>
              <a:off x="2071720" y="5229201"/>
              <a:ext cx="6119968" cy="25056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Tensorflow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2.18.0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</a:t>
              </a:r>
              <a:r>
                <a:rPr lang="ko-KR" altLang="en-US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keras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3.6.0</a:t>
              </a:r>
              <a:endParaRPr lang="en-US" altLang="ko-KR" sz="2200" b="0" i="0" u="none" strike="noStrike" dirty="0">
                <a:solidFill>
                  <a:srgbClr val="595959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  <a:p>
              <a:pPr lvl="0" algn="l"/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pandas 2.2.3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numpy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1.26.4</a:t>
              </a:r>
            </a:p>
            <a:p>
              <a:r>
                <a:rPr lang="en-US" altLang="ko-KR" sz="2200" b="0" i="0" u="none" strike="noStrike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fol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ium 0.19.4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nltk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3.9.1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</a:t>
              </a:r>
              <a:r>
                <a:rPr lang="en-US" altLang="ko-KR" sz="2200" dirty="0" err="1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konlpy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0.6.0</a:t>
              </a:r>
            </a:p>
            <a:p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- bs4 0.0.2</a:t>
              </a:r>
            </a:p>
            <a:p>
              <a:r>
                <a:rPr lang="ko-KR" altLang="en-US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 </a:t>
              </a:r>
              <a:r>
                <a:rPr lang="en-US" altLang="ko-KR" sz="2200" dirty="0">
                  <a:solidFill>
                    <a:srgbClr val="595959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- scikit-learn 1.6.0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A6C6602-3763-4D47-93F6-F284483DA1A0}"/>
                </a:ext>
              </a:extLst>
            </p:cNvPr>
            <p:cNvSpPr/>
            <p:nvPr/>
          </p:nvSpPr>
          <p:spPr>
            <a:xfrm>
              <a:off x="827088" y="5229201"/>
              <a:ext cx="1081115" cy="3208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Open Source</a:t>
              </a:r>
            </a:p>
          </p:txBody>
        </p:sp>
      </p:grpSp>
      <p:grpSp>
        <p:nvGrpSpPr>
          <p:cNvPr id="30" name="그룹 25">
            <a:extLst>
              <a:ext uri="{FF2B5EF4-FFF2-40B4-BE49-F238E27FC236}">
                <a16:creationId xmlns:a16="http://schemas.microsoft.com/office/drawing/2014/main" id="{83269D53-2CF1-48C8-97D4-E4320EBFFBB9}"/>
              </a:ext>
            </a:extLst>
          </p:cNvPr>
          <p:cNvGrpSpPr>
            <a:grpSpLocks/>
          </p:cNvGrpSpPr>
          <p:nvPr/>
        </p:nvGrpSpPr>
        <p:grpSpPr bwMode="auto">
          <a:xfrm>
            <a:off x="1811302" y="4784242"/>
            <a:ext cx="14063698" cy="762001"/>
            <a:chOff x="827088" y="4800600"/>
            <a:chExt cx="7344730" cy="644626"/>
          </a:xfrm>
          <a:solidFill>
            <a:srgbClr val="CDC1B6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011D93-A44C-40B1-AC58-8DFB48140520}"/>
                </a:ext>
              </a:extLst>
            </p:cNvPr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b="1" spc="-100" dirty="0">
                  <a:solidFill>
                    <a:schemeClr val="bg1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IDE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B1DA1E-E9D2-468A-B8CE-C4DA7BC49F2A}"/>
                </a:ext>
              </a:extLst>
            </p:cNvPr>
            <p:cNvSpPr/>
            <p:nvPr/>
          </p:nvSpPr>
          <p:spPr>
            <a:xfrm>
              <a:off x="2052533" y="4800601"/>
              <a:ext cx="6119285" cy="6446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Anaconda </a:t>
              </a:r>
              <a:r>
                <a:rPr lang="en-US" altLang="ko-KR" sz="2200" dirty="0" err="1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jupyter</a:t>
              </a:r>
              <a:r>
                <a:rPr lang="en-US" altLang="ko-KR" sz="2200" dirty="0">
                  <a:solidFill>
                    <a:srgbClr val="3F3F48"/>
                  </a:solidFill>
                  <a:latin typeface="Cafe24 Dangdanghae" panose="020B0600000101010101" charset="-127"/>
                  <a:ea typeface="Cafe24 Dangdanghae" panose="020B0600000101010101" charset="-127"/>
                </a:rPr>
                <a:t> notebook 7.2.2</a:t>
              </a:r>
              <a:endParaRPr kumimoji="0" lang="en-US" altLang="ko-KR" sz="2200" dirty="0">
                <a:solidFill>
                  <a:srgbClr val="3F3F48"/>
                </a:solidFill>
                <a:latin typeface="Cafe24 Dangdanghae" panose="020B0600000101010101" charset="-127"/>
                <a:ea typeface="Cafe24 Dangdanghae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86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0F951-D806-D53D-BCBC-6DE42FD4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CB1C0C-51E1-0EE8-6035-E57D317E34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2B92B25-784B-BF53-2202-75A2D456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D83172-B46C-A07C-64FD-450158A9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6124A8-DE9A-33CD-1965-6FDA3871B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FCA9100-CFB4-321B-1F21-37EDB9D6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15748000" cy="1714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678A7E5-7AB8-C0FB-A19A-894F58192CBE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2B25697-B8A4-B19A-5BA5-06A0AAAEDA81}"/>
              </a:ext>
            </a:extLst>
          </p:cNvPr>
          <p:cNvSpPr txBox="1"/>
          <p:nvPr/>
        </p:nvSpPr>
        <p:spPr>
          <a:xfrm>
            <a:off x="6470650" y="4375150"/>
            <a:ext cx="4635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dirty="0">
                <a:solidFill>
                  <a:schemeClr val="tx2"/>
                </a:solidFill>
                <a:ea typeface="Cafe24 Dangdanghae"/>
              </a:rPr>
              <a:t>2.	</a:t>
            </a:r>
            <a:r>
              <a:rPr lang="ko-KR" altLang="en-US" sz="5000" dirty="0">
                <a:solidFill>
                  <a:schemeClr val="tx2"/>
                </a:solidFill>
                <a:ea typeface="Cafe24 Dangdanghae"/>
              </a:rPr>
              <a:t>데이터 </a:t>
            </a:r>
            <a:r>
              <a:rPr lang="ko-KR" altLang="en-US" sz="5000" dirty="0" err="1">
                <a:solidFill>
                  <a:schemeClr val="tx2"/>
                </a:solidFill>
                <a:ea typeface="Cafe24 Dangdanghae"/>
              </a:rPr>
              <a:t>전처리</a:t>
            </a:r>
            <a:endParaRPr lang="en-US" altLang="ko-KR" sz="1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</p:spTree>
    <p:extLst>
      <p:ext uri="{BB962C8B-B14F-4D97-AF65-F5344CB8AC3E}">
        <p14:creationId xmlns:p14="http://schemas.microsoft.com/office/powerpoint/2010/main" val="139367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AF7B55-657B-9792-4DC4-5C623E1F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6E7F6B-FF24-DCD2-9AC5-C97751B2DB9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FBB234-5DFB-DB61-F7A5-6E1DDB0C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95E4DF-B428-D01F-A172-B1E3FAA03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DA73DD-268E-7C5E-7CE3-79F4B419D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8B818150-2869-80C3-2141-6185B585BF02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11CAA456-FCF1-14E5-79DF-D6582B73DEEF}"/>
              </a:ext>
            </a:extLst>
          </p:cNvPr>
          <p:cNvSpPr txBox="1"/>
          <p:nvPr/>
        </p:nvSpPr>
        <p:spPr>
          <a:xfrm>
            <a:off x="1117600" y="2552700"/>
            <a:ext cx="3170748" cy="975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1.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99600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  </a:t>
            </a: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(www.data.go.kr)</a:t>
            </a:r>
            <a:endParaRPr lang="ko-KR" sz="3000" b="0" i="0" u="none" strike="noStrike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839C6EC-8D77-2503-FCAE-1467326C5C97}"/>
              </a:ext>
            </a:extLst>
          </p:cNvPr>
          <p:cNvSpPr txBox="1"/>
          <p:nvPr/>
        </p:nvSpPr>
        <p:spPr>
          <a:xfrm>
            <a:off x="5749961" y="4585850"/>
            <a:ext cx="2720285" cy="11517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2.</a:t>
            </a:r>
            <a:r>
              <a:rPr lang="ko-KR" altLang="en-US" sz="3000" b="0" i="0" u="none" strike="noStrike" dirty="0">
                <a:solidFill>
                  <a:srgbClr val="657EA7"/>
                </a:solidFill>
                <a:ea typeface="Cafe24 Dangdanghae"/>
              </a:rPr>
              <a:t> 국가 통계 포털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   (www.kosis.kr)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0AE450-F7E8-3C26-392F-5A2971958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87" y="3689715"/>
            <a:ext cx="4534440" cy="32189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8D1ACE-950C-EBAD-09BB-2563FAA07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000" y="5810762"/>
            <a:ext cx="5864369" cy="32189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97A4F1D-0145-01B9-1459-0742D204C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9806295D-9274-86AD-ACBF-BA3AA72B9D24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2-1.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자료수집</a:t>
            </a:r>
            <a:endParaRPr lang="ko-KR" altLang="ko-KR" sz="5000" b="0" i="0" u="none" strike="noStrike" dirty="0">
              <a:solidFill>
                <a:schemeClr val="tx2"/>
              </a:solidFill>
              <a:ea typeface="Cafe24 Dangdangha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6B5FB1-04F8-4456-BB64-DF6EF1F46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0387" y="4431921"/>
            <a:ext cx="4981213" cy="3226179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6DDC447-07DE-4251-9AF9-59B0C3ED07AF}"/>
              </a:ext>
            </a:extLst>
          </p:cNvPr>
          <p:cNvSpPr txBox="1"/>
          <p:nvPr/>
        </p:nvSpPr>
        <p:spPr>
          <a:xfrm>
            <a:off x="11630387" y="3126354"/>
            <a:ext cx="4981214" cy="11517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altLang="ko-KR" sz="3000" b="0" i="0" u="none" strike="noStrike" dirty="0">
                <a:solidFill>
                  <a:srgbClr val="657EA7"/>
                </a:solidFill>
                <a:ea typeface="Cafe24 Dangdanghae"/>
              </a:rPr>
              <a:t>3.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네이버 </a:t>
            </a:r>
            <a:r>
              <a:rPr lang="en-US" altLang="ko-KR" sz="3000" dirty="0" err="1">
                <a:solidFill>
                  <a:srgbClr val="657EA7"/>
                </a:solidFill>
                <a:ea typeface="Cafe24 Dangdanghae"/>
              </a:rPr>
              <a:t>openAPI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(https://developers.naver.com/</a:t>
            </a:r>
          </a:p>
        </p:txBody>
      </p:sp>
    </p:spTree>
    <p:extLst>
      <p:ext uri="{BB962C8B-B14F-4D97-AF65-F5344CB8AC3E}">
        <p14:creationId xmlns:p14="http://schemas.microsoft.com/office/powerpoint/2010/main" val="64883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872D8-007C-7EEB-F5AD-59B1BA2DC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FEADDD-64DE-E47E-C619-4A7A478A9E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2E2060F-F903-4D42-EF13-38A1F31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36475" y="4594225"/>
            <a:ext cx="8655050" cy="2197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FCC20D-6EB5-9BE2-7702-460FEEBC6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11600" y="-3238500"/>
            <a:ext cx="9753600" cy="1676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1CD15D-AE00-6120-7929-8A6C7BED1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5F1FE34-3FA9-1D4B-93CA-24571D85E709}"/>
              </a:ext>
            </a:extLst>
          </p:cNvPr>
          <p:cNvGrpSpPr/>
          <p:nvPr/>
        </p:nvGrpSpPr>
        <p:grpSpPr>
          <a:xfrm>
            <a:off x="2147483647" y="2147483647"/>
            <a:ext cx="2147483647" cy="1016000000"/>
            <a:chOff x="0" y="0"/>
            <a:chExt cx="0" cy="0"/>
          </a:xfrm>
        </p:grpSpPr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FC377355-F3A2-DE33-A6FF-77C148513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3400"/>
            <a:ext cx="15748000" cy="1273232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E5D55812-D4B6-DDF7-45F1-3147C1E47F47}"/>
              </a:ext>
            </a:extLst>
          </p:cNvPr>
          <p:cNvSpPr txBox="1"/>
          <p:nvPr/>
        </p:nvSpPr>
        <p:spPr>
          <a:xfrm>
            <a:off x="1320800" y="723900"/>
            <a:ext cx="1455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2-2.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 데이터 가공 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(</a:t>
            </a:r>
            <a:r>
              <a:rPr lang="ko-KR" altLang="en-US" sz="5000" b="0" i="0" u="none" strike="noStrike" dirty="0">
                <a:solidFill>
                  <a:schemeClr val="tx2"/>
                </a:solidFill>
                <a:ea typeface="Cafe24 Dangdanghae"/>
              </a:rPr>
              <a:t>초기 데이터</a:t>
            </a:r>
            <a:r>
              <a:rPr lang="en-US" altLang="ko-KR" sz="5000" b="0" i="0" u="none" strike="noStrike" dirty="0">
                <a:solidFill>
                  <a:schemeClr val="tx2"/>
                </a:solidFill>
                <a:ea typeface="Cafe24 Dangdanghae"/>
              </a:rPr>
              <a:t>)</a:t>
            </a:r>
            <a:endParaRPr lang="ko-KR" altLang="ko-KR" sz="54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E9151A0-911E-9739-B51B-326A7F4B6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78783"/>
              </p:ext>
            </p:extLst>
          </p:nvPr>
        </p:nvGraphicFramePr>
        <p:xfrm>
          <a:off x="1599530" y="2705100"/>
          <a:ext cx="11811670" cy="2695749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2329">
                  <a:extLst>
                    <a:ext uri="{9D8B030D-6E8A-4147-A177-3AD203B41FA5}">
                      <a16:colId xmlns:a16="http://schemas.microsoft.com/office/drawing/2014/main" val="1446138952"/>
                    </a:ext>
                  </a:extLst>
                </a:gridCol>
                <a:gridCol w="470281">
                  <a:extLst>
                    <a:ext uri="{9D8B030D-6E8A-4147-A177-3AD203B41FA5}">
                      <a16:colId xmlns:a16="http://schemas.microsoft.com/office/drawing/2014/main" val="990597462"/>
                    </a:ext>
                  </a:extLst>
                </a:gridCol>
                <a:gridCol w="856361">
                  <a:extLst>
                    <a:ext uri="{9D8B030D-6E8A-4147-A177-3AD203B41FA5}">
                      <a16:colId xmlns:a16="http://schemas.microsoft.com/office/drawing/2014/main" val="1923670509"/>
                    </a:ext>
                  </a:extLst>
                </a:gridCol>
                <a:gridCol w="856361">
                  <a:extLst>
                    <a:ext uri="{9D8B030D-6E8A-4147-A177-3AD203B41FA5}">
                      <a16:colId xmlns:a16="http://schemas.microsoft.com/office/drawing/2014/main" val="1132297808"/>
                    </a:ext>
                  </a:extLst>
                </a:gridCol>
                <a:gridCol w="1049401">
                  <a:extLst>
                    <a:ext uri="{9D8B030D-6E8A-4147-A177-3AD203B41FA5}">
                      <a16:colId xmlns:a16="http://schemas.microsoft.com/office/drawing/2014/main" val="3514242383"/>
                    </a:ext>
                  </a:extLst>
                </a:gridCol>
                <a:gridCol w="1094474">
                  <a:extLst>
                    <a:ext uri="{9D8B030D-6E8A-4147-A177-3AD203B41FA5}">
                      <a16:colId xmlns:a16="http://schemas.microsoft.com/office/drawing/2014/main" val="1244311080"/>
                    </a:ext>
                  </a:extLst>
                </a:gridCol>
                <a:gridCol w="1281993">
                  <a:extLst>
                    <a:ext uri="{9D8B030D-6E8A-4147-A177-3AD203B41FA5}">
                      <a16:colId xmlns:a16="http://schemas.microsoft.com/office/drawing/2014/main" val="3098579310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753144120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1822430267"/>
                    </a:ext>
                  </a:extLst>
                </a:gridCol>
                <a:gridCol w="1242441">
                  <a:extLst>
                    <a:ext uri="{9D8B030D-6E8A-4147-A177-3AD203B41FA5}">
                      <a16:colId xmlns:a16="http://schemas.microsoft.com/office/drawing/2014/main" val="2968032816"/>
                    </a:ext>
                  </a:extLst>
                </a:gridCol>
                <a:gridCol w="842391">
                  <a:extLst>
                    <a:ext uri="{9D8B030D-6E8A-4147-A177-3AD203B41FA5}">
                      <a16:colId xmlns:a16="http://schemas.microsoft.com/office/drawing/2014/main" val="2261673742"/>
                    </a:ext>
                  </a:extLst>
                </a:gridCol>
                <a:gridCol w="1242441">
                  <a:extLst>
                    <a:ext uri="{9D8B030D-6E8A-4147-A177-3AD203B41FA5}">
                      <a16:colId xmlns:a16="http://schemas.microsoft.com/office/drawing/2014/main" val="1209883489"/>
                    </a:ext>
                  </a:extLst>
                </a:gridCol>
                <a:gridCol w="1226093">
                  <a:extLst>
                    <a:ext uri="{9D8B030D-6E8A-4147-A177-3AD203B41FA5}">
                      <a16:colId xmlns:a16="http://schemas.microsoft.com/office/drawing/2014/main" val="3124229098"/>
                    </a:ext>
                  </a:extLst>
                </a:gridCol>
              </a:tblGrid>
              <a:tr h="389868">
                <a:tc>
                  <a:txBody>
                    <a:bodyPr/>
                    <a:lstStyle/>
                    <a:p>
                      <a:pPr algn="r" fontAlgn="ctr"/>
                      <a:endParaRPr lang="ko-KR" altLang="en-US" sz="1500" b="1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연번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자치구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시설구분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시설형태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</a:rPr>
                        <a:t>설치위치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설치위치 상세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규모</a:t>
                      </a:r>
                      <a:r>
                        <a:rPr lang="en-US" altLang="ko-KR" sz="1500" b="1" dirty="0">
                          <a:effectLst/>
                        </a:rPr>
                        <a:t>(㎡)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 err="1">
                          <a:effectLst/>
                        </a:rPr>
                        <a:t>설치월</a:t>
                      </a:r>
                      <a:endParaRPr lang="ko-KR" altLang="en-US" sz="1500" b="1" dirty="0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설치주체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관리여부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관리기관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</a:rPr>
                        <a:t>데이터기준일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873313972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0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1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완전폐쇄형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248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옥상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35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 err="1">
                          <a:effectLst/>
                        </a:rPr>
                        <a:t>NaN</a:t>
                      </a:r>
                      <a:endParaRPr lang="en" sz="1500" dirty="0">
                        <a:effectLst/>
                      </a:endParaRP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75979057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1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개방형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248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1</a:t>
                      </a:r>
                      <a:r>
                        <a:rPr lang="ko-KR" altLang="en-US" sz="1500">
                          <a:effectLst/>
                        </a:rPr>
                        <a:t>층 정자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NaN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 dirty="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서대문구청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618492669"/>
                  </a:ext>
                </a:extLst>
              </a:tr>
              <a:tr h="7686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1">
                          <a:effectLst/>
                        </a:rPr>
                        <a:t>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</a:rPr>
                        <a:t>3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청사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개방형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서울특별시 서대문구 연희로</a:t>
                      </a:r>
                      <a:r>
                        <a:rPr lang="en-US" altLang="ko-KR" sz="1500">
                          <a:effectLst/>
                        </a:rPr>
                        <a:t>182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서대문소방서 </a:t>
                      </a:r>
                      <a:r>
                        <a:rPr lang="en-US" altLang="ko-KR" sz="1500">
                          <a:effectLst/>
                        </a:rPr>
                        <a:t>3</a:t>
                      </a:r>
                      <a:r>
                        <a:rPr lang="ko-KR" altLang="en-US" sz="1500">
                          <a:effectLst/>
                        </a:rPr>
                        <a:t>층 테라스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25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06-Jun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</a:rPr>
                        <a:t>서대문소방서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500">
                          <a:effectLst/>
                        </a:rPr>
                        <a:t>Y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</a:rPr>
                        <a:t>서대문소방서</a:t>
                      </a:r>
                    </a:p>
                  </a:txBody>
                  <a:tcPr marL="20115" marR="20115" marT="10058" marB="100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</a:rPr>
                        <a:t>2020-10-07</a:t>
                      </a:r>
                    </a:p>
                  </a:txBody>
                  <a:tcPr marL="20115" marR="20115" marT="10058" marB="10058" anchor="ctr"/>
                </a:tc>
                <a:extLst>
                  <a:ext uri="{0D108BD9-81ED-4DB2-BD59-A6C34878D82A}">
                    <a16:rowId xmlns:a16="http://schemas.microsoft.com/office/drawing/2014/main" val="3412486473"/>
                  </a:ext>
                </a:extLst>
              </a:tr>
            </a:tbl>
          </a:graphicData>
        </a:graphic>
      </p:graphicFrame>
      <p:sp>
        <p:nvSpPr>
          <p:cNvPr id="20" name="TextBox 16">
            <a:extLst>
              <a:ext uri="{FF2B5EF4-FFF2-40B4-BE49-F238E27FC236}">
                <a16:creationId xmlns:a16="http://schemas.microsoft.com/office/drawing/2014/main" id="{DD5DF040-E2C1-4F49-50D2-ADF00EDB6DD6}"/>
              </a:ext>
            </a:extLst>
          </p:cNvPr>
          <p:cNvSpPr txBox="1"/>
          <p:nvPr/>
        </p:nvSpPr>
        <p:spPr>
          <a:xfrm>
            <a:off x="1599530" y="2095500"/>
            <a:ext cx="9144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서울특별시 서대문구 실외흡연실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982FCA-89C3-F00C-5B6E-A8CF2718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77478"/>
              </p:ext>
            </p:extLst>
          </p:nvPr>
        </p:nvGraphicFramePr>
        <p:xfrm>
          <a:off x="1595654" y="6425099"/>
          <a:ext cx="11267836" cy="3138001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33405">
                  <a:extLst>
                    <a:ext uri="{9D8B030D-6E8A-4147-A177-3AD203B41FA5}">
                      <a16:colId xmlns:a16="http://schemas.microsoft.com/office/drawing/2014/main" val="2981459168"/>
                    </a:ext>
                  </a:extLst>
                </a:gridCol>
                <a:gridCol w="460417">
                  <a:extLst>
                    <a:ext uri="{9D8B030D-6E8A-4147-A177-3AD203B41FA5}">
                      <a16:colId xmlns:a16="http://schemas.microsoft.com/office/drawing/2014/main" val="2221975490"/>
                    </a:ext>
                  </a:extLst>
                </a:gridCol>
                <a:gridCol w="765217">
                  <a:extLst>
                    <a:ext uri="{9D8B030D-6E8A-4147-A177-3AD203B41FA5}">
                      <a16:colId xmlns:a16="http://schemas.microsoft.com/office/drawing/2014/main" val="4155091888"/>
                    </a:ext>
                  </a:extLst>
                </a:gridCol>
                <a:gridCol w="765217">
                  <a:extLst>
                    <a:ext uri="{9D8B030D-6E8A-4147-A177-3AD203B41FA5}">
                      <a16:colId xmlns:a16="http://schemas.microsoft.com/office/drawing/2014/main" val="2552323319"/>
                    </a:ext>
                  </a:extLst>
                </a:gridCol>
                <a:gridCol w="917617">
                  <a:extLst>
                    <a:ext uri="{9D8B030D-6E8A-4147-A177-3AD203B41FA5}">
                      <a16:colId xmlns:a16="http://schemas.microsoft.com/office/drawing/2014/main" val="2604260341"/>
                    </a:ext>
                  </a:extLst>
                </a:gridCol>
                <a:gridCol w="1033505">
                  <a:extLst>
                    <a:ext uri="{9D8B030D-6E8A-4147-A177-3AD203B41FA5}">
                      <a16:colId xmlns:a16="http://schemas.microsoft.com/office/drawing/2014/main" val="2298019214"/>
                    </a:ext>
                  </a:extLst>
                </a:gridCol>
                <a:gridCol w="1827255">
                  <a:extLst>
                    <a:ext uri="{9D8B030D-6E8A-4147-A177-3AD203B41FA5}">
                      <a16:colId xmlns:a16="http://schemas.microsoft.com/office/drawing/2014/main" val="2882149050"/>
                    </a:ext>
                  </a:extLst>
                </a:gridCol>
                <a:gridCol w="1165267">
                  <a:extLst>
                    <a:ext uri="{9D8B030D-6E8A-4147-A177-3AD203B41FA5}">
                      <a16:colId xmlns:a16="http://schemas.microsoft.com/office/drawing/2014/main" val="849525618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901655918"/>
                    </a:ext>
                  </a:extLst>
                </a:gridCol>
                <a:gridCol w="1070017">
                  <a:extLst>
                    <a:ext uri="{9D8B030D-6E8A-4147-A177-3AD203B41FA5}">
                      <a16:colId xmlns:a16="http://schemas.microsoft.com/office/drawing/2014/main" val="3647870248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1787025705"/>
                    </a:ext>
                  </a:extLst>
                </a:gridCol>
                <a:gridCol w="1009973">
                  <a:extLst>
                    <a:ext uri="{9D8B030D-6E8A-4147-A177-3AD203B41FA5}">
                      <a16:colId xmlns:a16="http://schemas.microsoft.com/office/drawing/2014/main" val="2405772699"/>
                    </a:ext>
                  </a:extLst>
                </a:gridCol>
              </a:tblGrid>
              <a:tr h="784500"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>
                        <a:effectLst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연번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자치구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시설구분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시설형태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설치위치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dirty="0">
                          <a:effectLst/>
                        </a:rPr>
                        <a:t>설치위치 상세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규모</a:t>
                      </a:r>
                      <a:r>
                        <a:rPr lang="en-US" altLang="ko-KR" sz="1200" b="1">
                          <a:effectLst/>
                        </a:rPr>
                        <a:t>(</a:t>
                      </a:r>
                      <a:r>
                        <a:rPr lang="ko-KR" altLang="en-US" sz="1200" b="1">
                          <a:effectLst/>
                        </a:rPr>
                        <a:t>제곱미터</a:t>
                      </a:r>
                      <a:r>
                        <a:rPr lang="en-US" altLang="ko-KR" sz="1200" b="1">
                          <a:effectLst/>
                        </a:rPr>
                        <a:t>)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설치일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설치주체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관리여부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>
                          <a:effectLst/>
                        </a:rPr>
                        <a:t>관리기관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089022099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0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완전폐쇄형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연희로</a:t>
                      </a:r>
                      <a:r>
                        <a:rPr lang="en-US" altLang="ko-KR" sz="1200" dirty="0">
                          <a:effectLst/>
                        </a:rPr>
                        <a:t>248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옥상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35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NaN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 dirty="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3947708417"/>
                  </a:ext>
                </a:extLst>
              </a:tr>
              <a:tr h="6034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1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개방형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연희로</a:t>
                      </a:r>
                      <a:r>
                        <a:rPr lang="en-US" altLang="ko-KR" sz="1200">
                          <a:effectLst/>
                        </a:rPr>
                        <a:t>248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1</a:t>
                      </a:r>
                      <a:r>
                        <a:rPr lang="ko-KR" altLang="en-US" sz="1200">
                          <a:effectLst/>
                        </a:rPr>
                        <a:t>층 정자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NaN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서대문구청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50387762"/>
                  </a:ext>
                </a:extLst>
              </a:tr>
              <a:tr h="11465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>
                          <a:effectLst/>
                        </a:rPr>
                        <a:t>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청사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개방형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연희로</a:t>
                      </a:r>
                      <a:r>
                        <a:rPr lang="en-US" altLang="ko-KR" sz="1200">
                          <a:effectLst/>
                        </a:rPr>
                        <a:t>182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서대문소방서 </a:t>
                      </a:r>
                      <a:r>
                        <a:rPr lang="en-US" altLang="ko-KR" sz="1200">
                          <a:effectLst/>
                        </a:rPr>
                        <a:t>3</a:t>
                      </a:r>
                      <a:r>
                        <a:rPr lang="ko-KR" altLang="en-US" sz="1200">
                          <a:effectLst/>
                        </a:rPr>
                        <a:t>층 테라스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25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2021-06-06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>
                          <a:effectLst/>
                        </a:rPr>
                        <a:t>서대문소방서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sz="1200">
                          <a:effectLst/>
                        </a:rPr>
                        <a:t>Y</a:t>
                      </a: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서대문소방서</a:t>
                      </a:r>
                    </a:p>
                  </a:txBody>
                  <a:tcPr marL="60346" marR="60346" marT="30173" marB="30173" anchor="ctr"/>
                </a:tc>
                <a:extLst>
                  <a:ext uri="{0D108BD9-81ED-4DB2-BD59-A6C34878D82A}">
                    <a16:rowId xmlns:a16="http://schemas.microsoft.com/office/drawing/2014/main" val="2137439611"/>
                  </a:ext>
                </a:extLst>
              </a:tr>
            </a:tbl>
          </a:graphicData>
        </a:graphic>
      </p:graphicFrame>
      <p:sp>
        <p:nvSpPr>
          <p:cNvPr id="23" name="TextBox 16">
            <a:extLst>
              <a:ext uri="{FF2B5EF4-FFF2-40B4-BE49-F238E27FC236}">
                <a16:creationId xmlns:a16="http://schemas.microsoft.com/office/drawing/2014/main" id="{FFFA5757-4305-CAC8-9C56-2CDE3CDCBE6D}"/>
              </a:ext>
            </a:extLst>
          </p:cNvPr>
          <p:cNvSpPr txBox="1"/>
          <p:nvPr/>
        </p:nvSpPr>
        <p:spPr>
          <a:xfrm>
            <a:off x="1599530" y="5826748"/>
            <a:ext cx="9144000" cy="45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공공 데이터 포털</a:t>
            </a:r>
            <a:r>
              <a:rPr lang="en-US" altLang="ko-KR" sz="3000" dirty="0">
                <a:solidFill>
                  <a:srgbClr val="657EA7"/>
                </a:solidFill>
                <a:ea typeface="Cafe24 Dangdanghae"/>
              </a:rPr>
              <a:t> : </a:t>
            </a:r>
            <a:r>
              <a:rPr lang="ko-KR" altLang="en-US" sz="3000" dirty="0">
                <a:solidFill>
                  <a:srgbClr val="657EA7"/>
                </a:solidFill>
                <a:ea typeface="Cafe24 Dangdanghae"/>
              </a:rPr>
              <a:t>서울특별시 서대문구 흡연시설 현황</a:t>
            </a:r>
            <a:endParaRPr lang="en-US" altLang="ko-KR" sz="3000" dirty="0">
              <a:solidFill>
                <a:srgbClr val="657EA7"/>
              </a:solidFill>
              <a:ea typeface="Cafe24 Dangdanghae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85B6E14-0F4A-4EE4-9CBD-94A770EF1202}"/>
              </a:ext>
            </a:extLst>
          </p:cNvPr>
          <p:cNvSpPr/>
          <p:nvPr/>
        </p:nvSpPr>
        <p:spPr>
          <a:xfrm rot="5400000">
            <a:off x="14747875" y="5251450"/>
            <a:ext cx="1263650" cy="9144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1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1220</Words>
  <Application>Microsoft Macintosh PowerPoint</Application>
  <PresentationFormat>사용자 지정</PresentationFormat>
  <Paragraphs>394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Pretendard Bold</vt:lpstr>
      <vt:lpstr>Pretendard Regular</vt:lpstr>
      <vt:lpstr>맑은 고딕</vt:lpstr>
      <vt:lpstr>SB AggroOTF Light</vt:lpstr>
      <vt:lpstr>Arial</vt:lpstr>
      <vt:lpstr>Cafe24 Dangdanghae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세은 임</cp:lastModifiedBy>
  <cp:revision>256</cp:revision>
  <dcterms:created xsi:type="dcterms:W3CDTF">2006-08-16T00:00:00Z</dcterms:created>
  <dcterms:modified xsi:type="dcterms:W3CDTF">2025-01-26T09:41:59Z</dcterms:modified>
</cp:coreProperties>
</file>